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ppt/charts/chart4.xml" ContentType="application/vnd.openxmlformats-officedocument.drawingml.chart+xml"/>
  <Override PartName="/ppt/theme/themeOverride4.xml" ContentType="application/vnd.openxmlformats-officedocument.themeOverride+xml"/>
  <Override PartName="/ppt/charts/chart5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5.xml" ContentType="application/vnd.openxmlformats-officedocument.themeOverride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charts/chart6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6.xml" ContentType="application/vnd.openxmlformats-officedocument.themeOverride+xml"/>
  <Override PartName="/ppt/charts/chart7.xml" ContentType="application/vnd.openxmlformats-officedocument.drawingml.chart+xml"/>
  <Override PartName="/ppt/theme/themeOverride7.xml" ContentType="application/vnd.openxmlformats-officedocument.themeOverride+xml"/>
  <Override PartName="/ppt/tags/tag7.xml" ContentType="application/vnd.openxmlformats-officedocument.presentationml.tags+xml"/>
  <Override PartName="/ppt/charts/chart8.xml" ContentType="application/vnd.openxmlformats-officedocument.drawingml.chart+xml"/>
  <Override PartName="/ppt/theme/themeOverride8.xml" ContentType="application/vnd.openxmlformats-officedocument.themeOverride+xml"/>
  <Override PartName="/ppt/charts/chart9.xml" ContentType="application/vnd.openxmlformats-officedocument.drawingml.chart+xml"/>
  <Override PartName="/ppt/theme/themeOverride9.xml" ContentType="application/vnd.openxmlformats-officedocument.themeOverride+xml"/>
  <Override PartName="/ppt/charts/chart10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theme/themeOverride10.xml" ContentType="application/vnd.openxmlformats-officedocument.themeOverride+xml"/>
  <Override PartName="/ppt/tags/tag8.xml" ContentType="application/vnd.openxmlformats-officedocument.presentationml.tags+xml"/>
  <Override PartName="/ppt/charts/chart11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theme/themeOverride11.xml" ContentType="application/vnd.openxmlformats-officedocument.themeOverride+xml"/>
  <Override PartName="/ppt/charts/chart12.xml" ContentType="application/vnd.openxmlformats-officedocument.drawingml.chart+xml"/>
  <Override PartName="/ppt/theme/themeOverride12.xml" ContentType="application/vnd.openxmlformats-officedocument.themeOverride+xml"/>
  <Override PartName="/ppt/charts/chart13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theme/themeOverride13.xml" ContentType="application/vnd.openxmlformats-officedocument.themeOverride+xml"/>
  <Override PartName="/ppt/charts/chart14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theme/themeOverride14.xml" ContentType="application/vnd.openxmlformats-officedocument.themeOverride+xml"/>
  <Override PartName="/ppt/charts/chart15.xml" ContentType="application/vnd.openxmlformats-officedocument.drawingml.chart+xml"/>
  <Override PartName="/ppt/theme/themeOverride15.xml" ContentType="application/vnd.openxmlformats-officedocument.themeOverride+xml"/>
  <Override PartName="/ppt/charts/chart16.xml" ContentType="application/vnd.openxmlformats-officedocument.drawingml.chart+xml"/>
  <Override PartName="/ppt/theme/themeOverride16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256" r:id="rId2"/>
    <p:sldId id="278" r:id="rId3"/>
    <p:sldId id="282" r:id="rId4"/>
    <p:sldId id="259" r:id="rId5"/>
    <p:sldId id="260" r:id="rId6"/>
    <p:sldId id="262" r:id="rId7"/>
    <p:sldId id="263" r:id="rId8"/>
    <p:sldId id="283" r:id="rId9"/>
    <p:sldId id="264" r:id="rId10"/>
    <p:sldId id="265" r:id="rId11"/>
    <p:sldId id="266" r:id="rId12"/>
    <p:sldId id="289" r:id="rId13"/>
    <p:sldId id="286" r:id="rId14"/>
    <p:sldId id="287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85" r:id="rId23"/>
    <p:sldId id="275" r:id="rId24"/>
    <p:sldId id="276" r:id="rId25"/>
    <p:sldId id="277" r:id="rId26"/>
    <p:sldId id="284" r:id="rId27"/>
    <p:sldId id="288" r:id="rId2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22"/>
    <p:restoredTop sz="94647"/>
  </p:normalViewPr>
  <p:slideViewPr>
    <p:cSldViewPr snapToObjects="1">
      <p:cViewPr>
        <p:scale>
          <a:sx n="127" d="100"/>
          <a:sy n="127" d="100"/>
        </p:scale>
        <p:origin x="2024" y="5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4" Type="http://schemas.openxmlformats.org/officeDocument/2006/relationships/package" Target="../embeddings/Microsoft_Excel_Worksheet1.xlsx"/><Relationship Id="rId1" Type="http://schemas.microsoft.com/office/2011/relationships/chartStyle" Target="style1.xml"/><Relationship Id="rId2" Type="http://schemas.microsoft.com/office/2011/relationships/chartColorStyle" Target="colors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0.xml"/><Relationship Id="rId4" Type="http://schemas.openxmlformats.org/officeDocument/2006/relationships/oleObject" Target="file:////Users/w00d/Documents/MDTA.xlsx" TargetMode="External"/><Relationship Id="rId1" Type="http://schemas.microsoft.com/office/2011/relationships/chartStyle" Target="style6.xml"/><Relationship Id="rId2" Type="http://schemas.microsoft.com/office/2011/relationships/chartColorStyle" Target="colors6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1.xml"/><Relationship Id="rId4" Type="http://schemas.openxmlformats.org/officeDocument/2006/relationships/package" Target="../embeddings/Microsoft_Excel_Worksheet10.xlsx"/><Relationship Id="rId1" Type="http://schemas.microsoft.com/office/2011/relationships/chartStyle" Target="style7.xml"/><Relationship Id="rId2" Type="http://schemas.microsoft.com/office/2011/relationships/chartColorStyle" Target="colors7.xml"/></Relationships>
</file>

<file path=ppt/charts/_rels/chart12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2.xml"/><Relationship Id="rId2" Type="http://schemas.openxmlformats.org/officeDocument/2006/relationships/package" Target="../embeddings/Microsoft_Excel_Worksheet11.xlsx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3.xml"/><Relationship Id="rId4" Type="http://schemas.openxmlformats.org/officeDocument/2006/relationships/package" Target="../embeddings/Microsoft_Excel_Worksheet12.xlsx"/><Relationship Id="rId1" Type="http://schemas.microsoft.com/office/2011/relationships/chartStyle" Target="style8.xml"/><Relationship Id="rId2" Type="http://schemas.microsoft.com/office/2011/relationships/chartColorStyle" Target="colors8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4.xml"/><Relationship Id="rId4" Type="http://schemas.openxmlformats.org/officeDocument/2006/relationships/package" Target="../embeddings/Microsoft_Excel_Worksheet13.xlsx"/><Relationship Id="rId1" Type="http://schemas.microsoft.com/office/2011/relationships/chartStyle" Target="style9.xml"/><Relationship Id="rId2" Type="http://schemas.microsoft.com/office/2011/relationships/chartColorStyle" Target="colors9.xml"/></Relationships>
</file>

<file path=ppt/charts/_rels/chart1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5.xml"/><Relationship Id="rId2" Type="http://schemas.openxmlformats.org/officeDocument/2006/relationships/oleObject" Target="file:////Users/w00d/Works/mpi-mdta/MDTA-07-06.xlsx" TargetMode="External"/></Relationships>
</file>

<file path=ppt/charts/_rels/chart1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6.xml"/><Relationship Id="rId2" Type="http://schemas.openxmlformats.org/officeDocument/2006/relationships/oleObject" Target="file:////Users/w00d/Works/mpi-mdta/MDTA-07-06.xlsx" TargetMode="Externa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4" Type="http://schemas.openxmlformats.org/officeDocument/2006/relationships/package" Target="../embeddings/Microsoft_Excel_Worksheet2.xlsx"/><Relationship Id="rId1" Type="http://schemas.microsoft.com/office/2011/relationships/chartStyle" Target="style2.xml"/><Relationship Id="rId2" Type="http://schemas.microsoft.com/office/2011/relationships/chartColorStyle" Target="colors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4" Type="http://schemas.openxmlformats.org/officeDocument/2006/relationships/package" Target="../embeddings/Microsoft_Excel_Worksheet3.xlsx"/><Relationship Id="rId1" Type="http://schemas.microsoft.com/office/2011/relationships/chartStyle" Target="style3.xml"/><Relationship Id="rId2" Type="http://schemas.microsoft.com/office/2011/relationships/chartColorStyle" Target="colors3.xm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4.xml"/><Relationship Id="rId2" Type="http://schemas.openxmlformats.org/officeDocument/2006/relationships/package" Target="../embeddings/Microsoft_Excel_Worksheet4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5.xml"/><Relationship Id="rId4" Type="http://schemas.openxmlformats.org/officeDocument/2006/relationships/package" Target="../embeddings/Microsoft_Excel_Worksheet5.xlsx"/><Relationship Id="rId1" Type="http://schemas.microsoft.com/office/2011/relationships/chartStyle" Target="style4.xml"/><Relationship Id="rId2" Type="http://schemas.microsoft.com/office/2011/relationships/chartColorStyle" Target="colors4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6.xml"/><Relationship Id="rId4" Type="http://schemas.openxmlformats.org/officeDocument/2006/relationships/package" Target="../embeddings/Microsoft_Excel_Worksheet6.xlsx"/><Relationship Id="rId1" Type="http://schemas.microsoft.com/office/2011/relationships/chartStyle" Target="style5.xml"/><Relationship Id="rId2" Type="http://schemas.microsoft.com/office/2011/relationships/chartColorStyle" Target="colors5.xml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7.xml"/><Relationship Id="rId2" Type="http://schemas.openxmlformats.org/officeDocument/2006/relationships/package" Target="../embeddings/Microsoft_Excel_Worksheet7.xlsx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8.xml"/><Relationship Id="rId2" Type="http://schemas.openxmlformats.org/officeDocument/2006/relationships/package" Target="../embeddings/Microsoft_Excel_Worksheet8.xlsx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9.xml"/><Relationship Id="rId2" Type="http://schemas.openxmlformats.org/officeDocument/2006/relationships/package" Target="../embeddings/Microsoft_Excel_Worksheet9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lineChart>
        <c:grouping val="standard"/>
        <c:varyColors val="0"/>
        <c:ser>
          <c:idx val="1"/>
          <c:order val="0"/>
          <c:tx>
            <c:strRef>
              <c:f>poll_latency!$N$3</c:f>
              <c:strCache>
                <c:ptCount val="1"/>
                <c:pt idx="0">
                  <c:v>CLH</c:v>
                </c:pt>
              </c:strCache>
            </c:strRef>
          </c:tx>
          <c:spPr>
            <a:ln w="28575" cap="rnd">
              <a:solidFill>
                <a:srgbClr val="70AD47"/>
              </a:solidFill>
              <a:round/>
            </a:ln>
            <a:effectLst/>
          </c:spPr>
          <c:marker>
            <c:symbol val="x"/>
            <c:size val="5"/>
            <c:spPr>
              <a:noFill/>
              <a:ln w="9525">
                <a:solidFill>
                  <a:srgbClr val="70AD47"/>
                </a:solidFill>
              </a:ln>
              <a:effectLst/>
            </c:spPr>
          </c:marker>
          <c:cat>
            <c:numRef>
              <c:f>poll_latency!$K$4:$K$24</c:f>
              <c:numCache>
                <c:formatCode>General</c:formatCode>
                <c:ptCount val="21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6.0</c:v>
                </c:pt>
                <c:pt idx="4">
                  <c:v>8.0</c:v>
                </c:pt>
                <c:pt idx="5">
                  <c:v>9.0</c:v>
                </c:pt>
                <c:pt idx="6">
                  <c:v>10.0</c:v>
                </c:pt>
                <c:pt idx="7">
                  <c:v>12.0</c:v>
                </c:pt>
                <c:pt idx="8">
                  <c:v>14.0</c:v>
                </c:pt>
                <c:pt idx="9">
                  <c:v>16.0</c:v>
                </c:pt>
                <c:pt idx="10">
                  <c:v>18.0</c:v>
                </c:pt>
                <c:pt idx="11">
                  <c:v>20.0</c:v>
                </c:pt>
                <c:pt idx="12">
                  <c:v>22.0</c:v>
                </c:pt>
                <c:pt idx="13">
                  <c:v>24.0</c:v>
                </c:pt>
                <c:pt idx="14">
                  <c:v>26.0</c:v>
                </c:pt>
                <c:pt idx="15">
                  <c:v>27.0</c:v>
                </c:pt>
                <c:pt idx="16">
                  <c:v>28.0</c:v>
                </c:pt>
                <c:pt idx="17">
                  <c:v>30.0</c:v>
                </c:pt>
                <c:pt idx="18">
                  <c:v>32.0</c:v>
                </c:pt>
                <c:pt idx="19">
                  <c:v>34.0</c:v>
                </c:pt>
                <c:pt idx="20">
                  <c:v>36.0</c:v>
                </c:pt>
              </c:numCache>
            </c:numRef>
          </c:cat>
          <c:val>
            <c:numRef>
              <c:f>poll_latency!$N$4:$N$24</c:f>
              <c:numCache>
                <c:formatCode>General</c:formatCode>
                <c:ptCount val="21"/>
                <c:pt idx="0">
                  <c:v>1.54</c:v>
                </c:pt>
                <c:pt idx="1">
                  <c:v>2.29</c:v>
                </c:pt>
                <c:pt idx="2">
                  <c:v>2.94</c:v>
                </c:pt>
                <c:pt idx="3">
                  <c:v>4.05</c:v>
                </c:pt>
                <c:pt idx="4">
                  <c:v>5.06</c:v>
                </c:pt>
                <c:pt idx="5">
                  <c:v>5.27</c:v>
                </c:pt>
                <c:pt idx="6">
                  <c:v>6.27</c:v>
                </c:pt>
                <c:pt idx="7">
                  <c:v>7.53</c:v>
                </c:pt>
                <c:pt idx="8">
                  <c:v>8.99</c:v>
                </c:pt>
                <c:pt idx="9">
                  <c:v>9.51</c:v>
                </c:pt>
                <c:pt idx="10">
                  <c:v>10.52</c:v>
                </c:pt>
                <c:pt idx="11">
                  <c:v>12.29</c:v>
                </c:pt>
                <c:pt idx="12">
                  <c:v>14.27</c:v>
                </c:pt>
                <c:pt idx="13">
                  <c:v>14.93</c:v>
                </c:pt>
                <c:pt idx="14">
                  <c:v>16.33</c:v>
                </c:pt>
                <c:pt idx="15">
                  <c:v>17.05</c:v>
                </c:pt>
                <c:pt idx="16">
                  <c:v>18.05</c:v>
                </c:pt>
                <c:pt idx="17">
                  <c:v>19.89</c:v>
                </c:pt>
                <c:pt idx="18">
                  <c:v>21.31</c:v>
                </c:pt>
                <c:pt idx="19">
                  <c:v>21.77</c:v>
                </c:pt>
                <c:pt idx="20">
                  <c:v>22.95</c:v>
                </c:pt>
              </c:numCache>
            </c:numRef>
          </c:val>
          <c:smooth val="0"/>
        </c:ser>
        <c:ser>
          <c:idx val="0"/>
          <c:order val="1"/>
          <c:tx>
            <c:strRef>
              <c:f>poll_latency!$O$3</c:f>
              <c:strCache>
                <c:ptCount val="1"/>
                <c:pt idx="0">
                  <c:v>P-CLH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ED7D31"/>
              </a:solidFill>
              <a:ln w="9525">
                <a:solidFill>
                  <a:srgbClr val="ED7D31"/>
                </a:solidFill>
              </a:ln>
              <a:effectLst/>
            </c:spPr>
          </c:marker>
          <c:cat>
            <c:numRef>
              <c:f>poll_latency!$K$4:$K$24</c:f>
              <c:numCache>
                <c:formatCode>General</c:formatCode>
                <c:ptCount val="21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6.0</c:v>
                </c:pt>
                <c:pt idx="4">
                  <c:v>8.0</c:v>
                </c:pt>
                <c:pt idx="5">
                  <c:v>9.0</c:v>
                </c:pt>
                <c:pt idx="6">
                  <c:v>10.0</c:v>
                </c:pt>
                <c:pt idx="7">
                  <c:v>12.0</c:v>
                </c:pt>
                <c:pt idx="8">
                  <c:v>14.0</c:v>
                </c:pt>
                <c:pt idx="9">
                  <c:v>16.0</c:v>
                </c:pt>
                <c:pt idx="10">
                  <c:v>18.0</c:v>
                </c:pt>
                <c:pt idx="11">
                  <c:v>20.0</c:v>
                </c:pt>
                <c:pt idx="12">
                  <c:v>22.0</c:v>
                </c:pt>
                <c:pt idx="13">
                  <c:v>24.0</c:v>
                </c:pt>
                <c:pt idx="14">
                  <c:v>26.0</c:v>
                </c:pt>
                <c:pt idx="15">
                  <c:v>27.0</c:v>
                </c:pt>
                <c:pt idx="16">
                  <c:v>28.0</c:v>
                </c:pt>
                <c:pt idx="17">
                  <c:v>30.0</c:v>
                </c:pt>
                <c:pt idx="18">
                  <c:v>32.0</c:v>
                </c:pt>
                <c:pt idx="19">
                  <c:v>34.0</c:v>
                </c:pt>
                <c:pt idx="20">
                  <c:v>36.0</c:v>
                </c:pt>
              </c:numCache>
            </c:numRef>
          </c:cat>
          <c:val>
            <c:numRef>
              <c:f>poll_latency!$O$4:$O$24</c:f>
              <c:numCache>
                <c:formatCode>General</c:formatCode>
                <c:ptCount val="21"/>
                <c:pt idx="0">
                  <c:v>1.55</c:v>
                </c:pt>
                <c:pt idx="1">
                  <c:v>2.42</c:v>
                </c:pt>
                <c:pt idx="2">
                  <c:v>2.71</c:v>
                </c:pt>
                <c:pt idx="3">
                  <c:v>2.98</c:v>
                </c:pt>
                <c:pt idx="4">
                  <c:v>3.37</c:v>
                </c:pt>
                <c:pt idx="5">
                  <c:v>3.43</c:v>
                </c:pt>
                <c:pt idx="6">
                  <c:v>3.92</c:v>
                </c:pt>
                <c:pt idx="7">
                  <c:v>4.53</c:v>
                </c:pt>
                <c:pt idx="8">
                  <c:v>5.09</c:v>
                </c:pt>
                <c:pt idx="9">
                  <c:v>5.47</c:v>
                </c:pt>
                <c:pt idx="10">
                  <c:v>5.9</c:v>
                </c:pt>
                <c:pt idx="11">
                  <c:v>6.68</c:v>
                </c:pt>
                <c:pt idx="12">
                  <c:v>7.27</c:v>
                </c:pt>
                <c:pt idx="13">
                  <c:v>7.87</c:v>
                </c:pt>
                <c:pt idx="14">
                  <c:v>8.4</c:v>
                </c:pt>
                <c:pt idx="15">
                  <c:v>8.710000000000001</c:v>
                </c:pt>
                <c:pt idx="16">
                  <c:v>9.220000000000001</c:v>
                </c:pt>
                <c:pt idx="17">
                  <c:v>9.67</c:v>
                </c:pt>
                <c:pt idx="18">
                  <c:v>10.35</c:v>
                </c:pt>
                <c:pt idx="19">
                  <c:v>10.85</c:v>
                </c:pt>
                <c:pt idx="20">
                  <c:v>11.36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poll_latency!$L$3</c:f>
              <c:strCache>
                <c:ptCount val="1"/>
                <c:pt idx="0">
                  <c:v>MTX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val>
            <c:numRef>
              <c:f>poll_latency!$L$4:$L$24</c:f>
              <c:numCache>
                <c:formatCode>General</c:formatCode>
                <c:ptCount val="21"/>
                <c:pt idx="0">
                  <c:v>1.53</c:v>
                </c:pt>
                <c:pt idx="1">
                  <c:v>3.64</c:v>
                </c:pt>
                <c:pt idx="2">
                  <c:v>4.8</c:v>
                </c:pt>
                <c:pt idx="3">
                  <c:v>6.99</c:v>
                </c:pt>
                <c:pt idx="4">
                  <c:v>9.239999999999998</c:v>
                </c:pt>
                <c:pt idx="5">
                  <c:v>10.44</c:v>
                </c:pt>
                <c:pt idx="6">
                  <c:v>13.47</c:v>
                </c:pt>
                <c:pt idx="7">
                  <c:v>18.44</c:v>
                </c:pt>
                <c:pt idx="8">
                  <c:v>23.17</c:v>
                </c:pt>
                <c:pt idx="9">
                  <c:v>26.92</c:v>
                </c:pt>
                <c:pt idx="10">
                  <c:v>30.45</c:v>
                </c:pt>
                <c:pt idx="11">
                  <c:v>35.61</c:v>
                </c:pt>
                <c:pt idx="12">
                  <c:v>40.34</c:v>
                </c:pt>
                <c:pt idx="13">
                  <c:v>44.96</c:v>
                </c:pt>
                <c:pt idx="14">
                  <c:v>49.3</c:v>
                </c:pt>
                <c:pt idx="15">
                  <c:v>51.47</c:v>
                </c:pt>
                <c:pt idx="16">
                  <c:v>53.78</c:v>
                </c:pt>
                <c:pt idx="17">
                  <c:v>58.96</c:v>
                </c:pt>
                <c:pt idx="18">
                  <c:v>64.11</c:v>
                </c:pt>
                <c:pt idx="19">
                  <c:v>68.96</c:v>
                </c:pt>
                <c:pt idx="20">
                  <c:v>73.66999999999998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310501088"/>
        <c:axId val="230866240"/>
      </c:lineChart>
      <c:catAx>
        <c:axId val="31050108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1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# Threads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30866240"/>
        <c:crosses val="autoZero"/>
        <c:auto val="1"/>
        <c:lblAlgn val="ctr"/>
        <c:lblOffset val="100"/>
        <c:tickLblSkip val="4"/>
        <c:tickMarkSkip val="1"/>
        <c:noMultiLvlLbl val="0"/>
      </c:catAx>
      <c:valAx>
        <c:axId val="230866240"/>
        <c:scaling>
          <c:logBase val="2.0"/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1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Latency (usec)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1050108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l"/>
      <c:layout>
        <c:manualLayout>
          <c:xMode val="edge"/>
          <c:yMode val="edge"/>
          <c:x val="0.220231277584421"/>
          <c:y val="0.0411326166231853"/>
          <c:w val="0.240769424564481"/>
          <c:h val="0.272871903276138"/>
        </c:manualLayout>
      </c:layout>
      <c:overlay val="1"/>
      <c:spPr>
        <a:solidFill>
          <a:schemeClr val="bg1"/>
        </a:solidFill>
        <a:ln>
          <a:solidFill>
            <a:schemeClr val="tx1">
              <a:lumMod val="50000"/>
              <a:lumOff val="50000"/>
            </a:schemeClr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ysClr val="windowText" lastClr="000000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 sz="1400">
          <a:solidFill>
            <a:sysClr val="windowText" lastClr="000000"/>
          </a:solidFill>
        </a:defRPr>
      </a:pPr>
      <a:endParaRPr lang="en-US"/>
    </a:p>
  </c:txPr>
  <c:externalData r:id="rId4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lineChart>
        <c:grouping val="standard"/>
        <c:varyColors val="0"/>
        <c:ser>
          <c:idx val="1"/>
          <c:order val="0"/>
          <c:tx>
            <c:strRef>
              <c:f>osu_bw_mt!$B$111</c:f>
              <c:strCache>
                <c:ptCount val="1"/>
                <c:pt idx="0">
                  <c:v>Isend</c:v>
                </c:pt>
              </c:strCache>
            </c:strRef>
          </c:tx>
          <c:spPr>
            <a:ln w="44450" cap="rnd">
              <a:solidFill>
                <a:srgbClr val="70AD47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70AD47"/>
              </a:solidFill>
              <a:ln w="44450">
                <a:solidFill>
                  <a:srgbClr val="70AD47"/>
                </a:solidFill>
              </a:ln>
              <a:effectLst/>
            </c:spPr>
          </c:marker>
          <c:cat>
            <c:numRef>
              <c:f>osu_bw_mt!$A$112:$A$130</c:f>
              <c:numCache>
                <c:formatCode>General</c:formatCode>
                <c:ptCount val="19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6.0</c:v>
                </c:pt>
                <c:pt idx="4">
                  <c:v>8.0</c:v>
                </c:pt>
                <c:pt idx="5">
                  <c:v>10.0</c:v>
                </c:pt>
                <c:pt idx="6">
                  <c:v>12.0</c:v>
                </c:pt>
                <c:pt idx="7">
                  <c:v>14.0</c:v>
                </c:pt>
                <c:pt idx="8">
                  <c:v>16.0</c:v>
                </c:pt>
                <c:pt idx="9">
                  <c:v>18.0</c:v>
                </c:pt>
                <c:pt idx="10">
                  <c:v>20.0</c:v>
                </c:pt>
                <c:pt idx="11">
                  <c:v>22.0</c:v>
                </c:pt>
                <c:pt idx="12">
                  <c:v>24.0</c:v>
                </c:pt>
                <c:pt idx="13">
                  <c:v>26.0</c:v>
                </c:pt>
                <c:pt idx="14">
                  <c:v>28.0</c:v>
                </c:pt>
                <c:pt idx="15">
                  <c:v>30.0</c:v>
                </c:pt>
                <c:pt idx="16">
                  <c:v>32.0</c:v>
                </c:pt>
                <c:pt idx="17">
                  <c:v>34.0</c:v>
                </c:pt>
                <c:pt idx="18">
                  <c:v>36.0</c:v>
                </c:pt>
              </c:numCache>
            </c:numRef>
          </c:cat>
          <c:val>
            <c:numRef>
              <c:f>osu_bw_mt!$B$112:$B$130</c:f>
              <c:numCache>
                <c:formatCode>General</c:formatCode>
                <c:ptCount val="19"/>
                <c:pt idx="0">
                  <c:v>3.47959931319E6</c:v>
                </c:pt>
                <c:pt idx="1">
                  <c:v>862118.6392699999</c:v>
                </c:pt>
                <c:pt idx="2">
                  <c:v>1.48845747318E6</c:v>
                </c:pt>
                <c:pt idx="3">
                  <c:v>1.53129352585E6</c:v>
                </c:pt>
                <c:pt idx="4">
                  <c:v>1.58477654494E6</c:v>
                </c:pt>
                <c:pt idx="5">
                  <c:v>1.32002433258E6</c:v>
                </c:pt>
                <c:pt idx="6">
                  <c:v>1.097614949E6</c:v>
                </c:pt>
                <c:pt idx="7">
                  <c:v>945227.7701999999</c:v>
                </c:pt>
                <c:pt idx="8">
                  <c:v>1.077635625E6</c:v>
                </c:pt>
                <c:pt idx="9">
                  <c:v>1.047692745E6</c:v>
                </c:pt>
                <c:pt idx="10">
                  <c:v>912642.583</c:v>
                </c:pt>
                <c:pt idx="11">
                  <c:v>886780.1613</c:v>
                </c:pt>
                <c:pt idx="12">
                  <c:v>798966.1348</c:v>
                </c:pt>
                <c:pt idx="13">
                  <c:v>778373.4311</c:v>
                </c:pt>
                <c:pt idx="14">
                  <c:v>738363.3473</c:v>
                </c:pt>
                <c:pt idx="15">
                  <c:v>702254.6176</c:v>
                </c:pt>
                <c:pt idx="16">
                  <c:v>683678.9484</c:v>
                </c:pt>
                <c:pt idx="17">
                  <c:v>630547.9187</c:v>
                </c:pt>
                <c:pt idx="18">
                  <c:v>668622.1165</c:v>
                </c:pt>
              </c:numCache>
            </c:numRef>
          </c:val>
          <c:smooth val="0"/>
        </c:ser>
        <c:ser>
          <c:idx val="0"/>
          <c:order val="1"/>
          <c:tx>
            <c:strRef>
              <c:f>osu_bw_mt!$D$111</c:f>
              <c:strCache>
                <c:ptCount val="1"/>
                <c:pt idx="0">
                  <c:v>OVERALL</c:v>
                </c:pt>
              </c:strCache>
            </c:strRef>
          </c:tx>
          <c:spPr>
            <a:ln w="44450" cap="rnd">
              <a:solidFill>
                <a:srgbClr val="ED7D3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ED7D31"/>
              </a:solidFill>
              <a:ln w="44450">
                <a:solidFill>
                  <a:srgbClr val="ED7D31"/>
                </a:solidFill>
              </a:ln>
              <a:effectLst/>
            </c:spPr>
          </c:marker>
          <c:cat>
            <c:numRef>
              <c:f>osu_bw_mt!$A$112:$A$130</c:f>
              <c:numCache>
                <c:formatCode>General</c:formatCode>
                <c:ptCount val="19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6.0</c:v>
                </c:pt>
                <c:pt idx="4">
                  <c:v>8.0</c:v>
                </c:pt>
                <c:pt idx="5">
                  <c:v>10.0</c:v>
                </c:pt>
                <c:pt idx="6">
                  <c:v>12.0</c:v>
                </c:pt>
                <c:pt idx="7">
                  <c:v>14.0</c:v>
                </c:pt>
                <c:pt idx="8">
                  <c:v>16.0</c:v>
                </c:pt>
                <c:pt idx="9">
                  <c:v>18.0</c:v>
                </c:pt>
                <c:pt idx="10">
                  <c:v>20.0</c:v>
                </c:pt>
                <c:pt idx="11">
                  <c:v>22.0</c:v>
                </c:pt>
                <c:pt idx="12">
                  <c:v>24.0</c:v>
                </c:pt>
                <c:pt idx="13">
                  <c:v>26.0</c:v>
                </c:pt>
                <c:pt idx="14">
                  <c:v>28.0</c:v>
                </c:pt>
                <c:pt idx="15">
                  <c:v>30.0</c:v>
                </c:pt>
                <c:pt idx="16">
                  <c:v>32.0</c:v>
                </c:pt>
                <c:pt idx="17">
                  <c:v>34.0</c:v>
                </c:pt>
                <c:pt idx="18">
                  <c:v>36.0</c:v>
                </c:pt>
              </c:numCache>
            </c:numRef>
          </c:cat>
          <c:val>
            <c:numRef>
              <c:f>osu_bw_mt!$D$112:$D$130</c:f>
              <c:numCache>
                <c:formatCode>General</c:formatCode>
                <c:ptCount val="19"/>
                <c:pt idx="0">
                  <c:v>2.964122574E6</c:v>
                </c:pt>
                <c:pt idx="1">
                  <c:v>787277.4078</c:v>
                </c:pt>
                <c:pt idx="2">
                  <c:v>1.059786587E6</c:v>
                </c:pt>
                <c:pt idx="3">
                  <c:v>1.079489261E6</c:v>
                </c:pt>
                <c:pt idx="4">
                  <c:v>1.109689702E6</c:v>
                </c:pt>
                <c:pt idx="5">
                  <c:v>1.131333784E6</c:v>
                </c:pt>
                <c:pt idx="6">
                  <c:v>868863.2020999999</c:v>
                </c:pt>
                <c:pt idx="7">
                  <c:v>757224.8109</c:v>
                </c:pt>
                <c:pt idx="8">
                  <c:v>633714.0541</c:v>
                </c:pt>
                <c:pt idx="9">
                  <c:v>824026.4134</c:v>
                </c:pt>
                <c:pt idx="10">
                  <c:v>732351.5649</c:v>
                </c:pt>
                <c:pt idx="11">
                  <c:v>699147.12442</c:v>
                </c:pt>
                <c:pt idx="12">
                  <c:v>653510.0027099999</c:v>
                </c:pt>
                <c:pt idx="13">
                  <c:v>634036.73152</c:v>
                </c:pt>
                <c:pt idx="14">
                  <c:v>634564.75942</c:v>
                </c:pt>
                <c:pt idx="15">
                  <c:v>596166.48012</c:v>
                </c:pt>
                <c:pt idx="16">
                  <c:v>597967.8703900001</c:v>
                </c:pt>
                <c:pt idx="17">
                  <c:v>577990.04983</c:v>
                </c:pt>
                <c:pt idx="18">
                  <c:v>587176.89072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310793472"/>
        <c:axId val="231481296"/>
      </c:lineChart>
      <c:catAx>
        <c:axId val="31079347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1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# Threads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31481296"/>
        <c:crosses val="autoZero"/>
        <c:auto val="1"/>
        <c:lblAlgn val="ctr"/>
        <c:lblOffset val="100"/>
        <c:tickLblSkip val="2"/>
        <c:tickMarkSkip val="1"/>
        <c:noMultiLvlLbl val="0"/>
      </c:catAx>
      <c:valAx>
        <c:axId val="2314812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1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Issuing</a:t>
                </a:r>
                <a:r>
                  <a:rPr lang="en-US" baseline="0" dirty="0"/>
                  <a:t> </a:t>
                </a:r>
                <a:r>
                  <a:rPr lang="en-US" baseline="0" dirty="0" smtClean="0"/>
                  <a:t>rate vs message rate (</a:t>
                </a:r>
                <a:r>
                  <a:rPr lang="en-US" baseline="0" dirty="0" err="1" smtClean="0"/>
                  <a:t>msg</a:t>
                </a:r>
                <a:r>
                  <a:rPr lang="en-US" baseline="0" dirty="0" smtClean="0"/>
                  <a:t>/s</a:t>
                </a:r>
                <a:r>
                  <a:rPr lang="en-US" baseline="0" dirty="0"/>
                  <a:t>)</a:t>
                </a:r>
                <a:endParaRPr lang="en-US" dirty="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107934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l"/>
      <c:layout>
        <c:manualLayout>
          <c:xMode val="edge"/>
          <c:yMode val="edge"/>
          <c:x val="0.572470214114588"/>
          <c:y val="0.0513996062992126"/>
          <c:w val="0.40551750625799"/>
          <c:h val="0.255994750656168"/>
        </c:manualLayout>
      </c:layout>
      <c:overlay val="1"/>
      <c:spPr>
        <a:solidFill>
          <a:schemeClr val="bg1"/>
        </a:solidFill>
        <a:ln>
          <a:solidFill>
            <a:schemeClr val="tx1">
              <a:lumMod val="50000"/>
              <a:lumOff val="50000"/>
            </a:schemeClr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ysClr val="windowText" lastClr="000000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 sz="1400">
          <a:solidFill>
            <a:sysClr val="windowText" lastClr="000000"/>
          </a:solidFill>
        </a:defRPr>
      </a:pPr>
      <a:endParaRPr lang="en-US"/>
    </a:p>
  </c:txPr>
  <c:externalData r:id="rId4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lineChart>
        <c:grouping val="standard"/>
        <c:varyColors val="0"/>
        <c:ser>
          <c:idx val="2"/>
          <c:order val="0"/>
          <c:tx>
            <c:strRef>
              <c:f>pollN2N_msgrate!$Q$3</c:f>
              <c:strCache>
                <c:ptCount val="1"/>
                <c:pt idx="0">
                  <c:v>CLHP_LOCK+MDTA</c:v>
                </c:pt>
              </c:strCache>
            </c:strRef>
          </c:tx>
          <c:spPr>
            <a:ln w="31750" cap="rnd">
              <a:solidFill>
                <a:srgbClr val="4472C4"/>
              </a:solidFill>
              <a:prstDash val="dash"/>
              <a:round/>
            </a:ln>
            <a:effectLst/>
          </c:spPr>
          <c:marker>
            <c:symbol val="circle"/>
            <c:size val="5"/>
            <c:spPr>
              <a:solidFill>
                <a:srgbClr val="4472C4"/>
              </a:solidFill>
              <a:ln w="15875">
                <a:solidFill>
                  <a:srgbClr val="4472C4"/>
                </a:solidFill>
              </a:ln>
              <a:effectLst/>
            </c:spPr>
          </c:marker>
          <c:cat>
            <c:numRef>
              <c:f>pollN2N_msgrate!$K$4:$K$24</c:f>
              <c:numCache>
                <c:formatCode>General</c:formatCode>
                <c:ptCount val="21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6.0</c:v>
                </c:pt>
                <c:pt idx="4">
                  <c:v>8.0</c:v>
                </c:pt>
                <c:pt idx="5">
                  <c:v>9.0</c:v>
                </c:pt>
                <c:pt idx="6">
                  <c:v>10.0</c:v>
                </c:pt>
                <c:pt idx="7">
                  <c:v>12.0</c:v>
                </c:pt>
                <c:pt idx="8">
                  <c:v>14.0</c:v>
                </c:pt>
                <c:pt idx="9">
                  <c:v>16.0</c:v>
                </c:pt>
                <c:pt idx="10">
                  <c:v>18.0</c:v>
                </c:pt>
                <c:pt idx="11">
                  <c:v>20.0</c:v>
                </c:pt>
                <c:pt idx="12">
                  <c:v>22.0</c:v>
                </c:pt>
                <c:pt idx="13">
                  <c:v>24.0</c:v>
                </c:pt>
                <c:pt idx="14">
                  <c:v>26.0</c:v>
                </c:pt>
                <c:pt idx="15">
                  <c:v>27.0</c:v>
                </c:pt>
                <c:pt idx="16">
                  <c:v>28.0</c:v>
                </c:pt>
                <c:pt idx="17">
                  <c:v>30.0</c:v>
                </c:pt>
                <c:pt idx="18">
                  <c:v>32.0</c:v>
                </c:pt>
                <c:pt idx="19">
                  <c:v>34.0</c:v>
                </c:pt>
                <c:pt idx="20">
                  <c:v>36.0</c:v>
                </c:pt>
              </c:numCache>
            </c:numRef>
          </c:cat>
          <c:val>
            <c:numRef>
              <c:f>pollN2N_msgrate!$Q$4:$Q$24</c:f>
              <c:numCache>
                <c:formatCode>General</c:formatCode>
                <c:ptCount val="21"/>
                <c:pt idx="0">
                  <c:v>2.85714285714286E6</c:v>
                </c:pt>
                <c:pt idx="1">
                  <c:v>1.0E6</c:v>
                </c:pt>
                <c:pt idx="2">
                  <c:v>1.11111111111111E6</c:v>
                </c:pt>
                <c:pt idx="3">
                  <c:v>1.02040816326531E6</c:v>
                </c:pt>
                <c:pt idx="4">
                  <c:v>1.05263157894737E6</c:v>
                </c:pt>
                <c:pt idx="5">
                  <c:v>1.06382978723404E6</c:v>
                </c:pt>
                <c:pt idx="6">
                  <c:v>877192.9824561404</c:v>
                </c:pt>
                <c:pt idx="7">
                  <c:v>769230.7692307689</c:v>
                </c:pt>
                <c:pt idx="8">
                  <c:v>787401.5748031496</c:v>
                </c:pt>
                <c:pt idx="9">
                  <c:v>751879.6992481177</c:v>
                </c:pt>
                <c:pt idx="10">
                  <c:v>813008.1300813008</c:v>
                </c:pt>
                <c:pt idx="11">
                  <c:v>704225.3521126761</c:v>
                </c:pt>
                <c:pt idx="12">
                  <c:v>714285.7142857143</c:v>
                </c:pt>
                <c:pt idx="13">
                  <c:v>632911.3924050632</c:v>
                </c:pt>
                <c:pt idx="14">
                  <c:v>578034.6820809249</c:v>
                </c:pt>
                <c:pt idx="15">
                  <c:v>591715.976331361</c:v>
                </c:pt>
                <c:pt idx="16">
                  <c:v>591715.976331361</c:v>
                </c:pt>
                <c:pt idx="17">
                  <c:v>602409.638554217</c:v>
                </c:pt>
                <c:pt idx="18">
                  <c:v>591715.976331361</c:v>
                </c:pt>
                <c:pt idx="19">
                  <c:v>526315.7894736819</c:v>
                </c:pt>
                <c:pt idx="20">
                  <c:v>505050.505050505</c:v>
                </c:pt>
              </c:numCache>
            </c:numRef>
          </c:val>
          <c:smooth val="0"/>
        </c:ser>
        <c:ser>
          <c:idx val="3"/>
          <c:order val="1"/>
          <c:tx>
            <c:strRef>
              <c:f>pollN2N_msgrate!$R$3</c:f>
              <c:strCache>
                <c:ptCount val="1"/>
                <c:pt idx="0">
                  <c:v>SCLHP_LOCK+MDTA</c:v>
                </c:pt>
              </c:strCache>
            </c:strRef>
          </c:tx>
          <c:spPr>
            <a:ln w="28575" cap="rnd">
              <a:solidFill>
                <a:srgbClr val="70AD47"/>
              </a:solidFill>
              <a:prstDash val="dash"/>
              <a:round/>
            </a:ln>
            <a:effectLst/>
          </c:spPr>
          <c:marker>
            <c:symbol val="circle"/>
            <c:size val="5"/>
            <c:spPr>
              <a:solidFill>
                <a:srgbClr val="70AD47"/>
              </a:solidFill>
              <a:ln w="15875">
                <a:solidFill>
                  <a:srgbClr val="70AD47"/>
                </a:solidFill>
              </a:ln>
              <a:effectLst/>
            </c:spPr>
          </c:marker>
          <c:cat>
            <c:numRef>
              <c:f>pollN2N_msgrate!$K$4:$K$24</c:f>
              <c:numCache>
                <c:formatCode>General</c:formatCode>
                <c:ptCount val="21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6.0</c:v>
                </c:pt>
                <c:pt idx="4">
                  <c:v>8.0</c:v>
                </c:pt>
                <c:pt idx="5">
                  <c:v>9.0</c:v>
                </c:pt>
                <c:pt idx="6">
                  <c:v>10.0</c:v>
                </c:pt>
                <c:pt idx="7">
                  <c:v>12.0</c:v>
                </c:pt>
                <c:pt idx="8">
                  <c:v>14.0</c:v>
                </c:pt>
                <c:pt idx="9">
                  <c:v>16.0</c:v>
                </c:pt>
                <c:pt idx="10">
                  <c:v>18.0</c:v>
                </c:pt>
                <c:pt idx="11">
                  <c:v>20.0</c:v>
                </c:pt>
                <c:pt idx="12">
                  <c:v>22.0</c:v>
                </c:pt>
                <c:pt idx="13">
                  <c:v>24.0</c:v>
                </c:pt>
                <c:pt idx="14">
                  <c:v>26.0</c:v>
                </c:pt>
                <c:pt idx="15">
                  <c:v>27.0</c:v>
                </c:pt>
                <c:pt idx="16">
                  <c:v>28.0</c:v>
                </c:pt>
                <c:pt idx="17">
                  <c:v>30.0</c:v>
                </c:pt>
                <c:pt idx="18">
                  <c:v>32.0</c:v>
                </c:pt>
                <c:pt idx="19">
                  <c:v>34.0</c:v>
                </c:pt>
                <c:pt idx="20">
                  <c:v>36.0</c:v>
                </c:pt>
              </c:numCache>
            </c:numRef>
          </c:cat>
          <c:val>
            <c:numRef>
              <c:f>pollN2N_msgrate!$R$4:$R$24</c:f>
              <c:numCache>
                <c:formatCode>General</c:formatCode>
                <c:ptCount val="21"/>
                <c:pt idx="0">
                  <c:v>3.2258064516129E6</c:v>
                </c:pt>
                <c:pt idx="1">
                  <c:v>2.94117647058824E6</c:v>
                </c:pt>
                <c:pt idx="2">
                  <c:v>2.85714285714286E6</c:v>
                </c:pt>
                <c:pt idx="3">
                  <c:v>2.5E6</c:v>
                </c:pt>
                <c:pt idx="4">
                  <c:v>2.38095238095238E6</c:v>
                </c:pt>
                <c:pt idx="5">
                  <c:v>2.4390243902439E6</c:v>
                </c:pt>
                <c:pt idx="6">
                  <c:v>2.12765957446809E6</c:v>
                </c:pt>
                <c:pt idx="7">
                  <c:v>1.75438596491228E6</c:v>
                </c:pt>
                <c:pt idx="8">
                  <c:v>1.5625E6</c:v>
                </c:pt>
                <c:pt idx="9">
                  <c:v>1.5625E6</c:v>
                </c:pt>
                <c:pt idx="10">
                  <c:v>1.5625E6</c:v>
                </c:pt>
                <c:pt idx="11">
                  <c:v>1.31578947368421E6</c:v>
                </c:pt>
                <c:pt idx="12">
                  <c:v>1.35135135135135E6</c:v>
                </c:pt>
                <c:pt idx="13">
                  <c:v>1.31578947368421E6</c:v>
                </c:pt>
                <c:pt idx="14">
                  <c:v>1.40845070422535E6</c:v>
                </c:pt>
                <c:pt idx="15">
                  <c:v>1.44927536231884E6</c:v>
                </c:pt>
                <c:pt idx="16">
                  <c:v>1.31578947368421E6</c:v>
                </c:pt>
                <c:pt idx="17">
                  <c:v>1.40845070422535E6</c:v>
                </c:pt>
                <c:pt idx="18">
                  <c:v>1.21951219512195E6</c:v>
                </c:pt>
                <c:pt idx="19">
                  <c:v>1.1764705882353E6</c:v>
                </c:pt>
                <c:pt idx="20">
                  <c:v>1.13636363636364E6</c:v>
                </c:pt>
              </c:numCache>
            </c:numRef>
          </c:val>
          <c:smooth val="0"/>
        </c:ser>
        <c:ser>
          <c:idx val="0"/>
          <c:order val="2"/>
          <c:tx>
            <c:strRef>
              <c:f>pollN2N_msgrate!$S$3</c:f>
              <c:strCache>
                <c:ptCount val="1"/>
                <c:pt idx="0">
                  <c:v>SHCLHP_LOCK+MDTA</c:v>
                </c:pt>
              </c:strCache>
            </c:strRef>
          </c:tx>
          <c:spPr>
            <a:ln w="28575" cap="rnd">
              <a:solidFill>
                <a:schemeClr val="accent1"/>
              </a:solidFill>
              <a:prstDash val="dash"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  <a:prstDash val="dash"/>
              </a:ln>
              <a:effectLst/>
            </c:spPr>
          </c:marker>
          <c:cat>
            <c:numRef>
              <c:f>pollN2N_msgrate!$K$4:$K$24</c:f>
              <c:numCache>
                <c:formatCode>General</c:formatCode>
                <c:ptCount val="21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6.0</c:v>
                </c:pt>
                <c:pt idx="4">
                  <c:v>8.0</c:v>
                </c:pt>
                <c:pt idx="5">
                  <c:v>9.0</c:v>
                </c:pt>
                <c:pt idx="6">
                  <c:v>10.0</c:v>
                </c:pt>
                <c:pt idx="7">
                  <c:v>12.0</c:v>
                </c:pt>
                <c:pt idx="8">
                  <c:v>14.0</c:v>
                </c:pt>
                <c:pt idx="9">
                  <c:v>16.0</c:v>
                </c:pt>
                <c:pt idx="10">
                  <c:v>18.0</c:v>
                </c:pt>
                <c:pt idx="11">
                  <c:v>20.0</c:v>
                </c:pt>
                <c:pt idx="12">
                  <c:v>22.0</c:v>
                </c:pt>
                <c:pt idx="13">
                  <c:v>24.0</c:v>
                </c:pt>
                <c:pt idx="14">
                  <c:v>26.0</c:v>
                </c:pt>
                <c:pt idx="15">
                  <c:v>27.0</c:v>
                </c:pt>
                <c:pt idx="16">
                  <c:v>28.0</c:v>
                </c:pt>
                <c:pt idx="17">
                  <c:v>30.0</c:v>
                </c:pt>
                <c:pt idx="18">
                  <c:v>32.0</c:v>
                </c:pt>
                <c:pt idx="19">
                  <c:v>34.0</c:v>
                </c:pt>
                <c:pt idx="20">
                  <c:v>36.0</c:v>
                </c:pt>
              </c:numCache>
            </c:numRef>
          </c:cat>
          <c:val>
            <c:numRef>
              <c:f>pollN2N_msgrate!$S$4:$S$24</c:f>
              <c:numCache>
                <c:formatCode>General</c:formatCode>
                <c:ptCount val="21"/>
                <c:pt idx="0">
                  <c:v>3.2258064516129E6</c:v>
                </c:pt>
                <c:pt idx="1">
                  <c:v>2.94117647058824E6</c:v>
                </c:pt>
                <c:pt idx="2">
                  <c:v>2.94117647058824E6</c:v>
                </c:pt>
                <c:pt idx="3">
                  <c:v>2.7027027027027E6</c:v>
                </c:pt>
                <c:pt idx="4">
                  <c:v>2.5E6</c:v>
                </c:pt>
                <c:pt idx="5">
                  <c:v>2.4390243902439E6</c:v>
                </c:pt>
                <c:pt idx="6">
                  <c:v>2.38095238095238E6</c:v>
                </c:pt>
                <c:pt idx="7">
                  <c:v>2.17391304347826E6</c:v>
                </c:pt>
                <c:pt idx="8">
                  <c:v>2.27272727272727E6</c:v>
                </c:pt>
                <c:pt idx="9">
                  <c:v>2.17391304347826E6</c:v>
                </c:pt>
                <c:pt idx="10">
                  <c:v>2.27272727272727E6</c:v>
                </c:pt>
                <c:pt idx="11">
                  <c:v>2.12765957446809E6</c:v>
                </c:pt>
                <c:pt idx="12">
                  <c:v>2.32558139534884E6</c:v>
                </c:pt>
                <c:pt idx="13">
                  <c:v>2.12765957446809E6</c:v>
                </c:pt>
                <c:pt idx="14">
                  <c:v>2.38095238095238E6</c:v>
                </c:pt>
                <c:pt idx="15">
                  <c:v>2.27272727272727E6</c:v>
                </c:pt>
                <c:pt idx="16">
                  <c:v>2.08333333333333E6</c:v>
                </c:pt>
                <c:pt idx="17">
                  <c:v>2.5E6</c:v>
                </c:pt>
                <c:pt idx="18">
                  <c:v>2.32558139534884E6</c:v>
                </c:pt>
                <c:pt idx="19">
                  <c:v>2.17391304347826E6</c:v>
                </c:pt>
                <c:pt idx="20">
                  <c:v>2.12765957446809E6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379828960"/>
        <c:axId val="380032720"/>
      </c:lineChart>
      <c:catAx>
        <c:axId val="37982896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1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# Threads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80032720"/>
        <c:crosses val="autoZero"/>
        <c:auto val="1"/>
        <c:lblAlgn val="ctr"/>
        <c:lblOffset val="100"/>
        <c:tickLblSkip val="4"/>
        <c:tickMarkSkip val="1"/>
        <c:noMultiLvlLbl val="0"/>
      </c:catAx>
      <c:valAx>
        <c:axId val="380032720"/>
        <c:scaling>
          <c:logBase val="2.0"/>
          <c:orientation val="minMax"/>
          <c:min val="262144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1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Message rate</a:t>
                </a:r>
                <a:r>
                  <a:rPr lang="en-US" baseline="0"/>
                  <a:t> (msg /s )</a:t>
                </a:r>
                <a:endParaRPr lang="en-US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79828960"/>
        <c:crosses val="autoZero"/>
        <c:crossBetween val="between"/>
        <c:majorUnit val="2.0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 sz="1400">
          <a:solidFill>
            <a:sysClr val="windowText" lastClr="000000"/>
          </a:solidFill>
        </a:defRPr>
      </a:pPr>
      <a:endParaRPr lang="en-US"/>
    </a:p>
  </c:txPr>
  <c:externalData r:id="rId4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pollN2N_msgrate!$N$26</c:f>
              <c:strCache>
                <c:ptCount val="1"/>
                <c:pt idx="0">
                  <c:v>ISSUE</c:v>
                </c:pt>
              </c:strCache>
            </c:strRef>
          </c:tx>
          <c:invertIfNegative val="0"/>
          <c:cat>
            <c:multiLvlStrRef>
              <c:f>pollN2N_msgrate!$L$47:$M$61</c:f>
              <c:multiLvlStrCache>
                <c:ptCount val="15"/>
                <c:lvl>
                  <c:pt idx="0">
                    <c:v>1</c:v>
                  </c:pt>
                  <c:pt idx="1">
                    <c:v>9</c:v>
                  </c:pt>
                  <c:pt idx="2">
                    <c:v>18</c:v>
                  </c:pt>
                  <c:pt idx="3">
                    <c:v>27</c:v>
                  </c:pt>
                  <c:pt idx="4">
                    <c:v>36</c:v>
                  </c:pt>
                  <c:pt idx="5">
                    <c:v>1</c:v>
                  </c:pt>
                  <c:pt idx="6">
                    <c:v>9</c:v>
                  </c:pt>
                  <c:pt idx="7">
                    <c:v>18</c:v>
                  </c:pt>
                  <c:pt idx="8">
                    <c:v>27</c:v>
                  </c:pt>
                  <c:pt idx="9">
                    <c:v>36</c:v>
                  </c:pt>
                  <c:pt idx="10">
                    <c:v>1</c:v>
                  </c:pt>
                  <c:pt idx="11">
                    <c:v>9</c:v>
                  </c:pt>
                  <c:pt idx="12">
                    <c:v>18</c:v>
                  </c:pt>
                  <c:pt idx="13">
                    <c:v>27</c:v>
                  </c:pt>
                  <c:pt idx="14">
                    <c:v>36</c:v>
                  </c:pt>
                </c:lvl>
                <c:lvl>
                  <c:pt idx="0">
                    <c:v>P-CLH+UCS</c:v>
                  </c:pt>
                  <c:pt idx="5">
                    <c:v>CLHub+UCS</c:v>
                  </c:pt>
                  <c:pt idx="10">
                    <c:v>HCLHub+UCS</c:v>
                  </c:pt>
                </c:lvl>
              </c:multiLvlStrCache>
            </c:multiLvlStrRef>
          </c:cat>
          <c:val>
            <c:numRef>
              <c:f>pollN2N_msgrate!$N$47:$N$61</c:f>
              <c:numCache>
                <c:formatCode>General</c:formatCode>
                <c:ptCount val="15"/>
                <c:pt idx="0">
                  <c:v>0.2</c:v>
                </c:pt>
                <c:pt idx="1">
                  <c:v>0.53</c:v>
                </c:pt>
                <c:pt idx="2">
                  <c:v>0.82</c:v>
                </c:pt>
                <c:pt idx="3">
                  <c:v>0.95</c:v>
                </c:pt>
                <c:pt idx="4">
                  <c:v>1.08</c:v>
                </c:pt>
                <c:pt idx="5">
                  <c:v>0.19</c:v>
                </c:pt>
                <c:pt idx="6">
                  <c:v>0.23</c:v>
                </c:pt>
                <c:pt idx="7">
                  <c:v>0.38</c:v>
                </c:pt>
                <c:pt idx="8">
                  <c:v>0.38</c:v>
                </c:pt>
                <c:pt idx="9">
                  <c:v>0.52</c:v>
                </c:pt>
                <c:pt idx="10">
                  <c:v>0.19</c:v>
                </c:pt>
                <c:pt idx="11">
                  <c:v>0.22</c:v>
                </c:pt>
                <c:pt idx="12">
                  <c:v>0.24</c:v>
                </c:pt>
                <c:pt idx="13">
                  <c:v>0.24</c:v>
                </c:pt>
                <c:pt idx="14">
                  <c:v>0.26</c:v>
                </c:pt>
              </c:numCache>
            </c:numRef>
          </c:val>
        </c:ser>
        <c:ser>
          <c:idx val="1"/>
          <c:order val="1"/>
          <c:tx>
            <c:strRef>
              <c:f>pollN2N_msgrate!$O$26</c:f>
              <c:strCache>
                <c:ptCount val="1"/>
                <c:pt idx="0">
                  <c:v>POLL</c:v>
                </c:pt>
              </c:strCache>
            </c:strRef>
          </c:tx>
          <c:invertIfNegative val="0"/>
          <c:cat>
            <c:multiLvlStrRef>
              <c:f>pollN2N_msgrate!$L$47:$M$61</c:f>
              <c:multiLvlStrCache>
                <c:ptCount val="15"/>
                <c:lvl>
                  <c:pt idx="0">
                    <c:v>1</c:v>
                  </c:pt>
                  <c:pt idx="1">
                    <c:v>9</c:v>
                  </c:pt>
                  <c:pt idx="2">
                    <c:v>18</c:v>
                  </c:pt>
                  <c:pt idx="3">
                    <c:v>27</c:v>
                  </c:pt>
                  <c:pt idx="4">
                    <c:v>36</c:v>
                  </c:pt>
                  <c:pt idx="5">
                    <c:v>1</c:v>
                  </c:pt>
                  <c:pt idx="6">
                    <c:v>9</c:v>
                  </c:pt>
                  <c:pt idx="7">
                    <c:v>18</c:v>
                  </c:pt>
                  <c:pt idx="8">
                    <c:v>27</c:v>
                  </c:pt>
                  <c:pt idx="9">
                    <c:v>36</c:v>
                  </c:pt>
                  <c:pt idx="10">
                    <c:v>1</c:v>
                  </c:pt>
                  <c:pt idx="11">
                    <c:v>9</c:v>
                  </c:pt>
                  <c:pt idx="12">
                    <c:v>18</c:v>
                  </c:pt>
                  <c:pt idx="13">
                    <c:v>27</c:v>
                  </c:pt>
                  <c:pt idx="14">
                    <c:v>36</c:v>
                  </c:pt>
                </c:lvl>
                <c:lvl>
                  <c:pt idx="0">
                    <c:v>P-CLH+UCS</c:v>
                  </c:pt>
                  <c:pt idx="5">
                    <c:v>CLHub+UCS</c:v>
                  </c:pt>
                  <c:pt idx="10">
                    <c:v>HCLHub+UCS</c:v>
                  </c:pt>
                </c:lvl>
              </c:multiLvlStrCache>
            </c:multiLvlStrRef>
          </c:cat>
          <c:val>
            <c:numRef>
              <c:f>pollN2N_msgrate!$O$47:$O$61</c:f>
              <c:numCache>
                <c:formatCode>General</c:formatCode>
                <c:ptCount val="15"/>
                <c:pt idx="0">
                  <c:v>0.05</c:v>
                </c:pt>
                <c:pt idx="1">
                  <c:v>0.18</c:v>
                </c:pt>
                <c:pt idx="2">
                  <c:v>0.2</c:v>
                </c:pt>
                <c:pt idx="3">
                  <c:v>0.29</c:v>
                </c:pt>
                <c:pt idx="4">
                  <c:v>0.32</c:v>
                </c:pt>
                <c:pt idx="5">
                  <c:v>0.04</c:v>
                </c:pt>
                <c:pt idx="6">
                  <c:v>0.06</c:v>
                </c:pt>
                <c:pt idx="7">
                  <c:v>0.1</c:v>
                </c:pt>
                <c:pt idx="8">
                  <c:v>0.1</c:v>
                </c:pt>
                <c:pt idx="9">
                  <c:v>0.13</c:v>
                </c:pt>
                <c:pt idx="10">
                  <c:v>0.04</c:v>
                </c:pt>
                <c:pt idx="11">
                  <c:v>0.06</c:v>
                </c:pt>
                <c:pt idx="12">
                  <c:v>0.06</c:v>
                </c:pt>
                <c:pt idx="13">
                  <c:v>0.06</c:v>
                </c:pt>
                <c:pt idx="14">
                  <c:v>0.07</c:v>
                </c:pt>
              </c:numCache>
            </c:numRef>
          </c:val>
        </c:ser>
        <c:ser>
          <c:idx val="2"/>
          <c:order val="2"/>
          <c:tx>
            <c:strRef>
              <c:f>pollN2N_msgrate!$P$26</c:f>
              <c:strCache>
                <c:ptCount val="1"/>
                <c:pt idx="0">
                  <c:v>EMPTY CS</c:v>
                </c:pt>
              </c:strCache>
            </c:strRef>
          </c:tx>
          <c:invertIfNegative val="0"/>
          <c:cat>
            <c:multiLvlStrRef>
              <c:f>pollN2N_msgrate!$L$47:$M$61</c:f>
              <c:multiLvlStrCache>
                <c:ptCount val="15"/>
                <c:lvl>
                  <c:pt idx="0">
                    <c:v>1</c:v>
                  </c:pt>
                  <c:pt idx="1">
                    <c:v>9</c:v>
                  </c:pt>
                  <c:pt idx="2">
                    <c:v>18</c:v>
                  </c:pt>
                  <c:pt idx="3">
                    <c:v>27</c:v>
                  </c:pt>
                  <c:pt idx="4">
                    <c:v>36</c:v>
                  </c:pt>
                  <c:pt idx="5">
                    <c:v>1</c:v>
                  </c:pt>
                  <c:pt idx="6">
                    <c:v>9</c:v>
                  </c:pt>
                  <c:pt idx="7">
                    <c:v>18</c:v>
                  </c:pt>
                  <c:pt idx="8">
                    <c:v>27</c:v>
                  </c:pt>
                  <c:pt idx="9">
                    <c:v>36</c:v>
                  </c:pt>
                  <c:pt idx="10">
                    <c:v>1</c:v>
                  </c:pt>
                  <c:pt idx="11">
                    <c:v>9</c:v>
                  </c:pt>
                  <c:pt idx="12">
                    <c:v>18</c:v>
                  </c:pt>
                  <c:pt idx="13">
                    <c:v>27</c:v>
                  </c:pt>
                  <c:pt idx="14">
                    <c:v>36</c:v>
                  </c:pt>
                </c:lvl>
                <c:lvl>
                  <c:pt idx="0">
                    <c:v>P-CLH+UCS</c:v>
                  </c:pt>
                  <c:pt idx="5">
                    <c:v>CLHub+UCS</c:v>
                  </c:pt>
                  <c:pt idx="10">
                    <c:v>HCLHub+UCS</c:v>
                  </c:pt>
                </c:lvl>
              </c:multiLvlStrCache>
            </c:multiLvlStrRef>
          </c:cat>
          <c:val>
            <c:numRef>
              <c:f>pollN2N_msgrate!$P$47:$P$61</c:f>
              <c:numCache>
                <c:formatCode>General</c:formatCode>
                <c:ptCount val="15"/>
                <c:pt idx="0">
                  <c:v>0.01</c:v>
                </c:pt>
                <c:pt idx="1">
                  <c:v>0.01</c:v>
                </c:pt>
                <c:pt idx="2">
                  <c:v>0.04</c:v>
                </c:pt>
                <c:pt idx="3">
                  <c:v>0.03</c:v>
                </c:pt>
                <c:pt idx="4">
                  <c:v>0.06</c:v>
                </c:pt>
                <c:pt idx="5">
                  <c:v>0.0</c:v>
                </c:pt>
                <c:pt idx="6">
                  <c:v>0.01</c:v>
                </c:pt>
                <c:pt idx="7">
                  <c:v>0.02</c:v>
                </c:pt>
                <c:pt idx="8">
                  <c:v>0.02</c:v>
                </c:pt>
                <c:pt idx="9">
                  <c:v>0.02</c:v>
                </c:pt>
                <c:pt idx="10">
                  <c:v>0.01</c:v>
                </c:pt>
                <c:pt idx="11">
                  <c:v>0.01</c:v>
                </c:pt>
                <c:pt idx="12">
                  <c:v>0.01</c:v>
                </c:pt>
                <c:pt idx="13">
                  <c:v>0.01</c:v>
                </c:pt>
                <c:pt idx="14">
                  <c:v>0.01</c:v>
                </c:pt>
              </c:numCache>
            </c:numRef>
          </c:val>
        </c:ser>
        <c:ser>
          <c:idx val="3"/>
          <c:order val="3"/>
          <c:tx>
            <c:strRef>
              <c:f>pollN2N_msgrate!$Q$26</c:f>
              <c:strCache>
                <c:ptCount val="1"/>
                <c:pt idx="0">
                  <c:v>SYNC</c:v>
                </c:pt>
              </c:strCache>
            </c:strRef>
          </c:tx>
          <c:invertIfNegative val="0"/>
          <c:cat>
            <c:multiLvlStrRef>
              <c:f>pollN2N_msgrate!$L$47:$M$61</c:f>
              <c:multiLvlStrCache>
                <c:ptCount val="15"/>
                <c:lvl>
                  <c:pt idx="0">
                    <c:v>1</c:v>
                  </c:pt>
                  <c:pt idx="1">
                    <c:v>9</c:v>
                  </c:pt>
                  <c:pt idx="2">
                    <c:v>18</c:v>
                  </c:pt>
                  <c:pt idx="3">
                    <c:v>27</c:v>
                  </c:pt>
                  <c:pt idx="4">
                    <c:v>36</c:v>
                  </c:pt>
                  <c:pt idx="5">
                    <c:v>1</c:v>
                  </c:pt>
                  <c:pt idx="6">
                    <c:v>9</c:v>
                  </c:pt>
                  <c:pt idx="7">
                    <c:v>18</c:v>
                  </c:pt>
                  <c:pt idx="8">
                    <c:v>27</c:v>
                  </c:pt>
                  <c:pt idx="9">
                    <c:v>36</c:v>
                  </c:pt>
                  <c:pt idx="10">
                    <c:v>1</c:v>
                  </c:pt>
                  <c:pt idx="11">
                    <c:v>9</c:v>
                  </c:pt>
                  <c:pt idx="12">
                    <c:v>18</c:v>
                  </c:pt>
                  <c:pt idx="13">
                    <c:v>27</c:v>
                  </c:pt>
                  <c:pt idx="14">
                    <c:v>36</c:v>
                  </c:pt>
                </c:lvl>
                <c:lvl>
                  <c:pt idx="0">
                    <c:v>P-CLH+UCS</c:v>
                  </c:pt>
                  <c:pt idx="5">
                    <c:v>CLHub+UCS</c:v>
                  </c:pt>
                  <c:pt idx="10">
                    <c:v>HCLHub+UCS</c:v>
                  </c:pt>
                </c:lvl>
              </c:multiLvlStrCache>
            </c:multiLvlStrRef>
          </c:cat>
          <c:val>
            <c:numRef>
              <c:f>pollN2N_msgrate!$Q$47:$Q$61</c:f>
              <c:numCache>
                <c:formatCode>General</c:formatCode>
                <c:ptCount val="15"/>
                <c:pt idx="0">
                  <c:v>0.11</c:v>
                </c:pt>
                <c:pt idx="1">
                  <c:v>0.22</c:v>
                </c:pt>
                <c:pt idx="2">
                  <c:v>0.36</c:v>
                </c:pt>
                <c:pt idx="3">
                  <c:v>0.42</c:v>
                </c:pt>
                <c:pt idx="4">
                  <c:v>0.51</c:v>
                </c:pt>
                <c:pt idx="5">
                  <c:v>0.08</c:v>
                </c:pt>
                <c:pt idx="6">
                  <c:v>0.12</c:v>
                </c:pt>
                <c:pt idx="7">
                  <c:v>0.15</c:v>
                </c:pt>
                <c:pt idx="8">
                  <c:v>0.19</c:v>
                </c:pt>
                <c:pt idx="9">
                  <c:v>0.2</c:v>
                </c:pt>
                <c:pt idx="10">
                  <c:v>0.07</c:v>
                </c:pt>
                <c:pt idx="11">
                  <c:v>0.12</c:v>
                </c:pt>
                <c:pt idx="12">
                  <c:v>0.12</c:v>
                </c:pt>
                <c:pt idx="13">
                  <c:v>0.13</c:v>
                </c:pt>
                <c:pt idx="14">
                  <c:v>0.13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overlap val="100"/>
        <c:axId val="-153970368"/>
        <c:axId val="380997840"/>
      </c:barChart>
      <c:catAx>
        <c:axId val="-153970368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Title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crossAx val="380997840"/>
        <c:crosses val="autoZero"/>
        <c:auto val="1"/>
        <c:lblAlgn val="ctr"/>
        <c:lblOffset val="100"/>
        <c:noMultiLvlLbl val="0"/>
      </c:catAx>
      <c:valAx>
        <c:axId val="380997840"/>
        <c:scaling>
          <c:orientation val="minMax"/>
        </c:scaling>
        <c:delete val="0"/>
        <c:axPos val="l"/>
        <c:majorGridlines>
          <c:spPr>
            <a:ln>
              <a:solidFill>
                <a:sysClr val="windowText" lastClr="000000">
                  <a:lumMod val="15000"/>
                  <a:lumOff val="85000"/>
                </a:sysClr>
              </a:solidFill>
            </a:ln>
          </c:spPr>
        </c:majorGridlines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Timing breakdown (usec)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-153970368"/>
        <c:crosses val="autoZero"/>
        <c:crossBetween val="between"/>
      </c:valAx>
      <c:spPr>
        <a:solidFill>
          <a:sysClr val="window" lastClr="FFFFFF"/>
        </a:solidFill>
      </c:spPr>
    </c:plotArea>
    <c:legend>
      <c:legendPos val="b"/>
      <c:layout/>
      <c:overlay val="1"/>
      <c:spPr>
        <a:solidFill>
          <a:schemeClr val="bg1"/>
        </a:solidFill>
        <a:ln>
          <a:noFill/>
        </a:ln>
      </c:spPr>
    </c:legend>
    <c:plotVisOnly val="1"/>
    <c:dispBlanksAs val="gap"/>
    <c:showDLblsOverMax val="0"/>
  </c:chart>
  <c:spPr>
    <a:solidFill>
      <a:sysClr val="window" lastClr="FFFFFF"/>
    </a:solidFill>
    <a:ln>
      <a:noFill/>
    </a:ln>
  </c:spPr>
  <c:txPr>
    <a:bodyPr/>
    <a:lstStyle/>
    <a:p>
      <a:pPr>
        <a:defRPr sz="1400"/>
      </a:pPr>
      <a:endParaRPr lang="en-US"/>
    </a:p>
  </c:txPr>
  <c:externalData r:id="rId2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21679625984252"/>
          <c:y val="0.0865969488188976"/>
          <c:w val="0.73698053368329"/>
          <c:h val="0.684565562117235"/>
        </c:manualLayout>
      </c:layout>
      <c:barChart>
        <c:barDir val="col"/>
        <c:grouping val="clustered"/>
        <c:varyColors val="0"/>
        <c:ser>
          <c:idx val="3"/>
          <c:order val="0"/>
          <c:tx>
            <c:strRef>
              <c:f>'G500'!$A$55</c:f>
              <c:strCache>
                <c:ptCount val="1"/>
                <c:pt idx="0">
                  <c:v>P-CLH</c:v>
                </c:pt>
              </c:strCache>
            </c:strRef>
          </c:tx>
          <c:spPr>
            <a:pattFill prst="wdDnDiag">
              <a:fgClr>
                <a:srgbClr val="ED7D31">
                  <a:lumMod val="60000"/>
                  <a:lumOff val="40000"/>
                </a:srgbClr>
              </a:fgClr>
              <a:bgClr>
                <a:sysClr val="window" lastClr="FFFFFF"/>
              </a:bgClr>
            </a:pattFill>
            <a:ln>
              <a:solidFill>
                <a:sysClr val="windowText" lastClr="000000"/>
              </a:solidFill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'G500'!$B$60:$I$60</c:f>
                <c:numCache>
                  <c:formatCode>General</c:formatCode>
                  <c:ptCount val="8"/>
                  <c:pt idx="0">
                    <c:v>323828.0</c:v>
                  </c:pt>
                  <c:pt idx="1">
                    <c:v>805146.0</c:v>
                  </c:pt>
                  <c:pt idx="2">
                    <c:v>1.63859E6</c:v>
                  </c:pt>
                  <c:pt idx="3">
                    <c:v>1.53709E7</c:v>
                  </c:pt>
                  <c:pt idx="4">
                    <c:v>2.81701E7</c:v>
                  </c:pt>
                  <c:pt idx="5">
                    <c:v>1.80568E6</c:v>
                  </c:pt>
                  <c:pt idx="6">
                    <c:v>6.54945E7</c:v>
                  </c:pt>
                  <c:pt idx="7">
                    <c:v>4.7859E7</c:v>
                  </c:pt>
                </c:numCache>
              </c:numRef>
            </c:plus>
            <c:minus>
              <c:numRef>
                <c:f>'G500'!$B$60:$I$60</c:f>
                <c:numCache>
                  <c:formatCode>General</c:formatCode>
                  <c:ptCount val="8"/>
                  <c:pt idx="0">
                    <c:v>323828.0</c:v>
                  </c:pt>
                  <c:pt idx="1">
                    <c:v>805146.0</c:v>
                  </c:pt>
                  <c:pt idx="2">
                    <c:v>1.63859E6</c:v>
                  </c:pt>
                  <c:pt idx="3">
                    <c:v>1.53709E7</c:v>
                  </c:pt>
                  <c:pt idx="4">
                    <c:v>2.81701E7</c:v>
                  </c:pt>
                  <c:pt idx="5">
                    <c:v>1.80568E6</c:v>
                  </c:pt>
                  <c:pt idx="6">
                    <c:v>6.54945E7</c:v>
                  </c:pt>
                  <c:pt idx="7">
                    <c:v>4.7859E7</c:v>
                  </c:pt>
                </c:numCache>
              </c:numRef>
            </c:minus>
            <c:spPr>
              <a:noFill/>
              <a:ln w="9525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numRef>
              <c:f>'G500'!$B$51:$I$51</c:f>
              <c:numCache>
                <c:formatCode>General</c:formatCode>
                <c:ptCount val="8"/>
                <c:pt idx="0">
                  <c:v>32.0</c:v>
                </c:pt>
                <c:pt idx="1">
                  <c:v>64.0</c:v>
                </c:pt>
                <c:pt idx="2">
                  <c:v>128.0</c:v>
                </c:pt>
                <c:pt idx="3">
                  <c:v>256.0</c:v>
                </c:pt>
                <c:pt idx="4">
                  <c:v>512.0</c:v>
                </c:pt>
                <c:pt idx="5">
                  <c:v>1024.0</c:v>
                </c:pt>
                <c:pt idx="6">
                  <c:v>2048.0</c:v>
                </c:pt>
                <c:pt idx="7">
                  <c:v>4096.0</c:v>
                </c:pt>
              </c:numCache>
            </c:numRef>
          </c:cat>
          <c:val>
            <c:numRef>
              <c:f>'G500'!$B$55:$I$55</c:f>
              <c:numCache>
                <c:formatCode>0.00E+00</c:formatCode>
                <c:ptCount val="8"/>
                <c:pt idx="0">
                  <c:v>5.56918E7</c:v>
                </c:pt>
                <c:pt idx="1">
                  <c:v>4.49733E7</c:v>
                </c:pt>
                <c:pt idx="2">
                  <c:v>5.23928E7</c:v>
                </c:pt>
                <c:pt idx="3">
                  <c:v>1.9876E8</c:v>
                </c:pt>
                <c:pt idx="4">
                  <c:v>3.45E8</c:v>
                </c:pt>
                <c:pt idx="5">
                  <c:v>6.97644E8</c:v>
                </c:pt>
                <c:pt idx="6">
                  <c:v>1.34265E9</c:v>
                </c:pt>
                <c:pt idx="7">
                  <c:v>3.15604E9</c:v>
                </c:pt>
              </c:numCache>
            </c:numRef>
          </c:val>
        </c:ser>
        <c:ser>
          <c:idx val="7"/>
          <c:order val="1"/>
          <c:tx>
            <c:strRef>
              <c:f>'G500'!$A$56</c:f>
              <c:strCache>
                <c:ptCount val="1"/>
                <c:pt idx="0">
                  <c:v>P-HCLHub-USC</c:v>
                </c:pt>
              </c:strCache>
            </c:strRef>
          </c:tx>
          <c:spPr>
            <a:pattFill prst="pct30">
              <a:fgClr>
                <a:srgbClr val="70AD47"/>
              </a:fgClr>
              <a:bgClr>
                <a:sysClr val="window" lastClr="FFFFFF"/>
              </a:bgClr>
            </a:pattFill>
            <a:ln>
              <a:solidFill>
                <a:sysClr val="windowText" lastClr="000000"/>
              </a:solidFill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'G500'!$B$61:$I$61</c:f>
                <c:numCache>
                  <c:formatCode>General</c:formatCode>
                  <c:ptCount val="8"/>
                  <c:pt idx="0">
                    <c:v>731356.0</c:v>
                  </c:pt>
                  <c:pt idx="1">
                    <c:v>421889.0</c:v>
                  </c:pt>
                  <c:pt idx="2">
                    <c:v>1.33141E6</c:v>
                  </c:pt>
                  <c:pt idx="3">
                    <c:v>2.35982E6</c:v>
                  </c:pt>
                  <c:pt idx="4">
                    <c:v>1.90839E7</c:v>
                  </c:pt>
                  <c:pt idx="5">
                    <c:v>4.35145E6</c:v>
                  </c:pt>
                  <c:pt idx="6">
                    <c:v>3.22016E7</c:v>
                  </c:pt>
                  <c:pt idx="7">
                    <c:v>2.66184E7</c:v>
                  </c:pt>
                </c:numCache>
              </c:numRef>
            </c:plus>
            <c:minus>
              <c:numRef>
                <c:f>'G500'!$B$61:$I$61</c:f>
                <c:numCache>
                  <c:formatCode>General</c:formatCode>
                  <c:ptCount val="8"/>
                  <c:pt idx="0">
                    <c:v>731356.0</c:v>
                  </c:pt>
                  <c:pt idx="1">
                    <c:v>421889.0</c:v>
                  </c:pt>
                  <c:pt idx="2">
                    <c:v>1.33141E6</c:v>
                  </c:pt>
                  <c:pt idx="3">
                    <c:v>2.35982E6</c:v>
                  </c:pt>
                  <c:pt idx="4">
                    <c:v>1.90839E7</c:v>
                  </c:pt>
                  <c:pt idx="5">
                    <c:v>4.35145E6</c:v>
                  </c:pt>
                  <c:pt idx="6">
                    <c:v>3.22016E7</c:v>
                  </c:pt>
                  <c:pt idx="7">
                    <c:v>2.66184E7</c:v>
                  </c:pt>
                </c:numCache>
              </c:numRef>
            </c:minus>
            <c:spPr>
              <a:noFill/>
              <a:ln w="9525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numRef>
              <c:f>'G500'!$B$51:$I$51</c:f>
              <c:numCache>
                <c:formatCode>General</c:formatCode>
                <c:ptCount val="8"/>
                <c:pt idx="0">
                  <c:v>32.0</c:v>
                </c:pt>
                <c:pt idx="1">
                  <c:v>64.0</c:v>
                </c:pt>
                <c:pt idx="2">
                  <c:v>128.0</c:v>
                </c:pt>
                <c:pt idx="3">
                  <c:v>256.0</c:v>
                </c:pt>
                <c:pt idx="4">
                  <c:v>512.0</c:v>
                </c:pt>
                <c:pt idx="5">
                  <c:v>1024.0</c:v>
                </c:pt>
                <c:pt idx="6">
                  <c:v>2048.0</c:v>
                </c:pt>
                <c:pt idx="7">
                  <c:v>4096.0</c:v>
                </c:pt>
              </c:numCache>
            </c:numRef>
          </c:cat>
          <c:val>
            <c:numRef>
              <c:f>'G500'!$B$56:$I$56</c:f>
              <c:numCache>
                <c:formatCode>0.00E+00</c:formatCode>
                <c:ptCount val="8"/>
                <c:pt idx="0">
                  <c:v>7.78352E7</c:v>
                </c:pt>
                <c:pt idx="1">
                  <c:v>1.16581E8</c:v>
                </c:pt>
                <c:pt idx="2">
                  <c:v>2.02097E8</c:v>
                </c:pt>
                <c:pt idx="3">
                  <c:v>3.7818E8</c:v>
                </c:pt>
                <c:pt idx="4">
                  <c:v>6.68602E8</c:v>
                </c:pt>
                <c:pt idx="5">
                  <c:v>1.3277E9</c:v>
                </c:pt>
                <c:pt idx="6">
                  <c:v>2.28378E9</c:v>
                </c:pt>
                <c:pt idx="7">
                  <c:v>4.75387E9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380791600"/>
        <c:axId val="381516192"/>
      </c:barChart>
      <c:catAx>
        <c:axId val="38079160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cap="all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b="1"/>
                  <a:t># cORE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cap="all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cap="all" spc="120" normalizeH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81516192"/>
        <c:crosses val="autoZero"/>
        <c:auto val="1"/>
        <c:lblAlgn val="ctr"/>
        <c:lblOffset val="100"/>
        <c:noMultiLvlLbl val="0"/>
      </c:catAx>
      <c:valAx>
        <c:axId val="3815161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cap="all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b="1" dirty="0" smtClean="0"/>
                  <a:t>TEPS (higher better)</a:t>
                </a:r>
                <a:endParaRPr lang="en-US" b="1" dirty="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cap="all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E+00" sourceLinked="0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807916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230281240886556"/>
          <c:y val="0.105374289151356"/>
          <c:w val="0.303938726409199"/>
          <c:h val="0.200544892825897"/>
        </c:manualLayout>
      </c:layout>
      <c:overlay val="1"/>
      <c:spPr>
        <a:solidFill>
          <a:sysClr val="window" lastClr="FFFFFF"/>
        </a:solidFill>
        <a:ln>
          <a:solidFill>
            <a:srgbClr val="A5A5A5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lt1"/>
    </a:solidFill>
    <a:ln w="9525" cap="flat" cmpd="sng" algn="ctr">
      <a:noFill/>
      <a:round/>
    </a:ln>
    <a:effectLst/>
  </c:spPr>
  <c:txPr>
    <a:bodyPr/>
    <a:lstStyle/>
    <a:p>
      <a:pPr>
        <a:defRPr sz="1400" b="0">
          <a:solidFill>
            <a:schemeClr val="tx1"/>
          </a:solidFill>
        </a:defRPr>
      </a:pPr>
      <a:endParaRPr lang="en-US"/>
    </a:p>
  </c:txPr>
  <c:externalData r:id="rId4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50327901720618"/>
          <c:y val="0.190629921259842"/>
          <c:w val="0.78691437007874"/>
          <c:h val="0.590305366240985"/>
        </c:manualLayout>
      </c:layout>
      <c:barChart>
        <c:barDir val="col"/>
        <c:grouping val="clustered"/>
        <c:varyColors val="0"/>
        <c:ser>
          <c:idx val="3"/>
          <c:order val="0"/>
          <c:tx>
            <c:strRef>
              <c:f>HPCCG!$A$15</c:f>
              <c:strCache>
                <c:ptCount val="1"/>
                <c:pt idx="0">
                  <c:v>P-CLH</c:v>
                </c:pt>
              </c:strCache>
            </c:strRef>
          </c:tx>
          <c:spPr>
            <a:pattFill prst="wdDnDiag">
              <a:fgClr>
                <a:srgbClr val="ED7D31">
                  <a:lumMod val="60000"/>
                  <a:lumOff val="40000"/>
                </a:srgbClr>
              </a:fgClr>
              <a:bgClr>
                <a:sysClr val="window" lastClr="FFFFFF"/>
              </a:bgClr>
            </a:pattFill>
            <a:ln>
              <a:solidFill>
                <a:sysClr val="windowText" lastClr="000000"/>
              </a:solidFill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HPCCG!$B$21:$H$21</c:f>
                <c:numCache>
                  <c:formatCode>General</c:formatCode>
                  <c:ptCount val="7"/>
                  <c:pt idx="0">
                    <c:v>0.003</c:v>
                  </c:pt>
                  <c:pt idx="1">
                    <c:v>0.004</c:v>
                  </c:pt>
                  <c:pt idx="2">
                    <c:v>0.004</c:v>
                  </c:pt>
                  <c:pt idx="3">
                    <c:v>0.009</c:v>
                  </c:pt>
                  <c:pt idx="4">
                    <c:v>0.015</c:v>
                  </c:pt>
                  <c:pt idx="5">
                    <c:v>0.02</c:v>
                  </c:pt>
                  <c:pt idx="6">
                    <c:v>0.04</c:v>
                  </c:pt>
                </c:numCache>
              </c:numRef>
            </c:plus>
            <c:minus>
              <c:numRef>
                <c:f>HPCCG!$B$21:$H$21</c:f>
                <c:numCache>
                  <c:formatCode>General</c:formatCode>
                  <c:ptCount val="7"/>
                  <c:pt idx="0">
                    <c:v>0.003</c:v>
                  </c:pt>
                  <c:pt idx="1">
                    <c:v>0.004</c:v>
                  </c:pt>
                  <c:pt idx="2">
                    <c:v>0.004</c:v>
                  </c:pt>
                  <c:pt idx="3">
                    <c:v>0.009</c:v>
                  </c:pt>
                  <c:pt idx="4">
                    <c:v>0.015</c:v>
                  </c:pt>
                  <c:pt idx="5">
                    <c:v>0.02</c:v>
                  </c:pt>
                  <c:pt idx="6">
                    <c:v>0.04</c:v>
                  </c:pt>
                </c:numCache>
              </c:numRef>
            </c:minus>
            <c:spPr>
              <a:noFill/>
              <a:ln w="9525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numRef>
              <c:f>HPCCG!$B$11:$H$11</c:f>
              <c:numCache>
                <c:formatCode>General</c:formatCode>
                <c:ptCount val="7"/>
                <c:pt idx="0">
                  <c:v>32.0</c:v>
                </c:pt>
                <c:pt idx="1">
                  <c:v>64.0</c:v>
                </c:pt>
                <c:pt idx="2">
                  <c:v>128.0</c:v>
                </c:pt>
                <c:pt idx="3">
                  <c:v>256.0</c:v>
                </c:pt>
                <c:pt idx="4">
                  <c:v>512.0</c:v>
                </c:pt>
                <c:pt idx="5">
                  <c:v>1024.0</c:v>
                </c:pt>
                <c:pt idx="6">
                  <c:v>2048.0</c:v>
                </c:pt>
              </c:numCache>
            </c:numRef>
          </c:cat>
          <c:val>
            <c:numRef>
              <c:f>HPCCG!$B$15:$H$15</c:f>
              <c:numCache>
                <c:formatCode>General</c:formatCode>
                <c:ptCount val="7"/>
                <c:pt idx="0">
                  <c:v>0.533926</c:v>
                </c:pt>
                <c:pt idx="1">
                  <c:v>0.552152</c:v>
                </c:pt>
                <c:pt idx="2">
                  <c:v>0.564755</c:v>
                </c:pt>
                <c:pt idx="3">
                  <c:v>0.571755</c:v>
                </c:pt>
                <c:pt idx="4">
                  <c:v>0.622085</c:v>
                </c:pt>
                <c:pt idx="5">
                  <c:v>0.6746902</c:v>
                </c:pt>
                <c:pt idx="6">
                  <c:v>0.789874</c:v>
                </c:pt>
              </c:numCache>
            </c:numRef>
          </c:val>
        </c:ser>
        <c:ser>
          <c:idx val="7"/>
          <c:order val="1"/>
          <c:tx>
            <c:strRef>
              <c:f>HPCCG!$A$16</c:f>
              <c:strCache>
                <c:ptCount val="1"/>
                <c:pt idx="0">
                  <c:v>P-HCLHub-USC</c:v>
                </c:pt>
              </c:strCache>
            </c:strRef>
          </c:tx>
          <c:spPr>
            <a:pattFill prst="pct30">
              <a:fgClr>
                <a:srgbClr val="70AD47"/>
              </a:fgClr>
              <a:bgClr>
                <a:sysClr val="window" lastClr="FFFFFF"/>
              </a:bgClr>
            </a:pattFill>
            <a:ln>
              <a:solidFill>
                <a:sysClr val="windowText" lastClr="000000"/>
              </a:solidFill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HPCCG!$B$21:$H$21</c:f>
                <c:numCache>
                  <c:formatCode>General</c:formatCode>
                  <c:ptCount val="7"/>
                  <c:pt idx="0">
                    <c:v>0.003</c:v>
                  </c:pt>
                  <c:pt idx="1">
                    <c:v>0.004</c:v>
                  </c:pt>
                  <c:pt idx="2">
                    <c:v>0.004</c:v>
                  </c:pt>
                  <c:pt idx="3">
                    <c:v>0.009</c:v>
                  </c:pt>
                  <c:pt idx="4">
                    <c:v>0.015</c:v>
                  </c:pt>
                  <c:pt idx="5">
                    <c:v>0.02</c:v>
                  </c:pt>
                  <c:pt idx="6">
                    <c:v>0.04</c:v>
                  </c:pt>
                </c:numCache>
              </c:numRef>
            </c:plus>
            <c:minus>
              <c:numRef>
                <c:f>HPCCG!$B$21:$H$21</c:f>
                <c:numCache>
                  <c:formatCode>General</c:formatCode>
                  <c:ptCount val="7"/>
                  <c:pt idx="0">
                    <c:v>0.003</c:v>
                  </c:pt>
                  <c:pt idx="1">
                    <c:v>0.004</c:v>
                  </c:pt>
                  <c:pt idx="2">
                    <c:v>0.004</c:v>
                  </c:pt>
                  <c:pt idx="3">
                    <c:v>0.009</c:v>
                  </c:pt>
                  <c:pt idx="4">
                    <c:v>0.015</c:v>
                  </c:pt>
                  <c:pt idx="5">
                    <c:v>0.02</c:v>
                  </c:pt>
                  <c:pt idx="6">
                    <c:v>0.04</c:v>
                  </c:pt>
                </c:numCache>
              </c:numRef>
            </c:minus>
            <c:spPr>
              <a:noFill/>
              <a:ln w="9525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numRef>
              <c:f>HPCCG!$B$11:$H$11</c:f>
              <c:numCache>
                <c:formatCode>General</c:formatCode>
                <c:ptCount val="7"/>
                <c:pt idx="0">
                  <c:v>32.0</c:v>
                </c:pt>
                <c:pt idx="1">
                  <c:v>64.0</c:v>
                </c:pt>
                <c:pt idx="2">
                  <c:v>128.0</c:v>
                </c:pt>
                <c:pt idx="3">
                  <c:v>256.0</c:v>
                </c:pt>
                <c:pt idx="4">
                  <c:v>512.0</c:v>
                </c:pt>
                <c:pt idx="5">
                  <c:v>1024.0</c:v>
                </c:pt>
                <c:pt idx="6">
                  <c:v>2048.0</c:v>
                </c:pt>
              </c:numCache>
            </c:numRef>
          </c:cat>
          <c:val>
            <c:numRef>
              <c:f>HPCCG!$B$16:$H$16</c:f>
              <c:numCache>
                <c:formatCode>General</c:formatCode>
                <c:ptCount val="7"/>
                <c:pt idx="0">
                  <c:v>0.509341</c:v>
                </c:pt>
                <c:pt idx="1">
                  <c:v>0.533578</c:v>
                </c:pt>
                <c:pt idx="2">
                  <c:v>0.547832</c:v>
                </c:pt>
                <c:pt idx="3">
                  <c:v>0.555622</c:v>
                </c:pt>
                <c:pt idx="4">
                  <c:v>0.6056468</c:v>
                </c:pt>
                <c:pt idx="5">
                  <c:v>0.6465575</c:v>
                </c:pt>
                <c:pt idx="6">
                  <c:v>0.766178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153656544"/>
        <c:axId val="-153674608"/>
      </c:barChart>
      <c:catAx>
        <c:axId val="-15365654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cap="all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b="1"/>
                  <a:t># core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cap="all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cap="all" spc="120" normalizeH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53674608"/>
        <c:crosses val="autoZero"/>
        <c:auto val="1"/>
        <c:lblAlgn val="ctr"/>
        <c:lblOffset val="100"/>
        <c:noMultiLvlLbl val="0"/>
      </c:catAx>
      <c:valAx>
        <c:axId val="-1536746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1" i="0" u="none" strike="noStrike" kern="1200" cap="all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b="1"/>
                  <a:t>Time per 1000 iterations (s)</a:t>
                </a:r>
              </a:p>
            </c:rich>
          </c:tx>
          <c:layout>
            <c:manualLayout>
              <c:xMode val="edge"/>
              <c:yMode val="edge"/>
              <c:x val="0.00704487459900846"/>
              <c:y val="0.089789585125388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1" i="0" u="none" strike="noStrike" kern="1200" cap="all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#,##0.00" sourceLinked="0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536565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136365740740741"/>
          <c:y val="0.0373886720042348"/>
          <c:w val="0.726557774028246"/>
          <c:h val="0.126846595943996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lt1"/>
    </a:solidFill>
    <a:ln w="9525" cap="flat" cmpd="sng" algn="ctr">
      <a:noFill/>
      <a:round/>
    </a:ln>
    <a:effectLst/>
  </c:spPr>
  <c:txPr>
    <a:bodyPr/>
    <a:lstStyle/>
    <a:p>
      <a:pPr>
        <a:defRPr sz="1400" b="0">
          <a:solidFill>
            <a:schemeClr val="tx1"/>
          </a:solidFill>
        </a:defRPr>
      </a:pPr>
      <a:endParaRPr lang="en-US"/>
    </a:p>
  </c:txPr>
  <c:externalData r:id="rId4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>
        <c:manualLayout>
          <c:layoutTarget val="inner"/>
          <c:xMode val="edge"/>
          <c:yMode val="edge"/>
          <c:x val="0.172760220040988"/>
          <c:y val="0.0706589119541875"/>
          <c:w val="0.794861199635226"/>
          <c:h val="0.6704627773801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Sheet1!$P$49</c:f>
              <c:strCache>
                <c:ptCount val="1"/>
                <c:pt idx="0">
                  <c:v>POLL</c:v>
                </c:pt>
              </c:strCache>
            </c:strRef>
          </c:tx>
          <c:spPr>
            <a:pattFill prst="pct50">
              <a:fgClr>
                <a:srgbClr val="4472C4"/>
              </a:fgClr>
              <a:bgClr>
                <a:sysClr val="window" lastClr="FFFFFF"/>
              </a:bgClr>
            </a:pattFill>
            <a:ln>
              <a:solidFill>
                <a:srgbClr val="5B9BD5"/>
              </a:solidFill>
            </a:ln>
          </c:spPr>
          <c:invertIfNegative val="0"/>
          <c:cat>
            <c:multiLvlStrRef>
              <c:f>Sheet1!$N$50:$O$64</c:f>
              <c:multiLvlStrCache>
                <c:ptCount val="15"/>
                <c:lvl>
                  <c:pt idx="0">
                    <c:v>1</c:v>
                  </c:pt>
                  <c:pt idx="1">
                    <c:v>9</c:v>
                  </c:pt>
                  <c:pt idx="2">
                    <c:v>18</c:v>
                  </c:pt>
                  <c:pt idx="3">
                    <c:v>27</c:v>
                  </c:pt>
                  <c:pt idx="4">
                    <c:v>36</c:v>
                  </c:pt>
                  <c:pt idx="5">
                    <c:v>1</c:v>
                  </c:pt>
                  <c:pt idx="6">
                    <c:v>9</c:v>
                  </c:pt>
                  <c:pt idx="7">
                    <c:v>18</c:v>
                  </c:pt>
                  <c:pt idx="8">
                    <c:v>27</c:v>
                  </c:pt>
                  <c:pt idx="9">
                    <c:v>36</c:v>
                  </c:pt>
                  <c:pt idx="10">
                    <c:v>1</c:v>
                  </c:pt>
                  <c:pt idx="11">
                    <c:v>9</c:v>
                  </c:pt>
                  <c:pt idx="12">
                    <c:v>18</c:v>
                  </c:pt>
                  <c:pt idx="13">
                    <c:v>27</c:v>
                  </c:pt>
                  <c:pt idx="14">
                    <c:v>36</c:v>
                  </c:pt>
                </c:lvl>
                <c:lvl>
                  <c:pt idx="0">
                    <c:v>L1</c:v>
                  </c:pt>
                  <c:pt idx="5">
                    <c:v>L2</c:v>
                  </c:pt>
                  <c:pt idx="10">
                    <c:v>L3</c:v>
                  </c:pt>
                </c:lvl>
              </c:multiLvlStrCache>
            </c:multiLvlStrRef>
          </c:cat>
          <c:val>
            <c:numRef>
              <c:f>Sheet1!$P$50:$P$64</c:f>
              <c:numCache>
                <c:formatCode>General</c:formatCode>
                <c:ptCount val="15"/>
                <c:pt idx="0">
                  <c:v>23.94942725</c:v>
                </c:pt>
                <c:pt idx="1">
                  <c:v>24.94976904</c:v>
                </c:pt>
                <c:pt idx="2">
                  <c:v>24.15112955999999</c:v>
                </c:pt>
                <c:pt idx="3">
                  <c:v>24.01554</c:v>
                </c:pt>
                <c:pt idx="4">
                  <c:v>22.74421056</c:v>
                </c:pt>
                <c:pt idx="5">
                  <c:v>3.91551</c:v>
                </c:pt>
                <c:pt idx="6">
                  <c:v>12.26745432</c:v>
                </c:pt>
                <c:pt idx="7">
                  <c:v>12.5699749</c:v>
                </c:pt>
                <c:pt idx="8">
                  <c:v>12.75543264</c:v>
                </c:pt>
                <c:pt idx="9">
                  <c:v>11.79732652</c:v>
                </c:pt>
                <c:pt idx="10">
                  <c:v>2.315248349999999</c:v>
                </c:pt>
                <c:pt idx="11">
                  <c:v>2.3334717</c:v>
                </c:pt>
                <c:pt idx="12">
                  <c:v>4.6461996</c:v>
                </c:pt>
                <c:pt idx="13">
                  <c:v>3.66392192</c:v>
                </c:pt>
                <c:pt idx="14">
                  <c:v>2.8979874</c:v>
                </c:pt>
              </c:numCache>
            </c:numRef>
          </c:val>
        </c:ser>
        <c:ser>
          <c:idx val="1"/>
          <c:order val="1"/>
          <c:tx>
            <c:strRef>
              <c:f>Sheet1!$Q$49</c:f>
              <c:strCache>
                <c:ptCount val="1"/>
                <c:pt idx="0">
                  <c:v>ISSUE</c:v>
                </c:pt>
              </c:strCache>
            </c:strRef>
          </c:tx>
          <c:spPr>
            <a:pattFill prst="dkUpDiag">
              <a:fgClr>
                <a:srgbClr val="70AD47"/>
              </a:fgClr>
              <a:bgClr>
                <a:sysClr val="window" lastClr="FFFFFF"/>
              </a:bgClr>
            </a:pattFill>
            <a:ln>
              <a:solidFill>
                <a:srgbClr val="5B9BD5"/>
              </a:solidFill>
            </a:ln>
          </c:spPr>
          <c:invertIfNegative val="0"/>
          <c:cat>
            <c:multiLvlStrRef>
              <c:f>Sheet1!$N$50:$O$64</c:f>
              <c:multiLvlStrCache>
                <c:ptCount val="15"/>
                <c:lvl>
                  <c:pt idx="0">
                    <c:v>1</c:v>
                  </c:pt>
                  <c:pt idx="1">
                    <c:v>9</c:v>
                  </c:pt>
                  <c:pt idx="2">
                    <c:v>18</c:v>
                  </c:pt>
                  <c:pt idx="3">
                    <c:v>27</c:v>
                  </c:pt>
                  <c:pt idx="4">
                    <c:v>36</c:v>
                  </c:pt>
                  <c:pt idx="5">
                    <c:v>1</c:v>
                  </c:pt>
                  <c:pt idx="6">
                    <c:v>9</c:v>
                  </c:pt>
                  <c:pt idx="7">
                    <c:v>18</c:v>
                  </c:pt>
                  <c:pt idx="8">
                    <c:v>27</c:v>
                  </c:pt>
                  <c:pt idx="9">
                    <c:v>36</c:v>
                  </c:pt>
                  <c:pt idx="10">
                    <c:v>1</c:v>
                  </c:pt>
                  <c:pt idx="11">
                    <c:v>9</c:v>
                  </c:pt>
                  <c:pt idx="12">
                    <c:v>18</c:v>
                  </c:pt>
                  <c:pt idx="13">
                    <c:v>27</c:v>
                  </c:pt>
                  <c:pt idx="14">
                    <c:v>36</c:v>
                  </c:pt>
                </c:lvl>
                <c:lvl>
                  <c:pt idx="0">
                    <c:v>L1</c:v>
                  </c:pt>
                  <c:pt idx="5">
                    <c:v>L2</c:v>
                  </c:pt>
                  <c:pt idx="10">
                    <c:v>L3</c:v>
                  </c:pt>
                </c:lvl>
              </c:multiLvlStrCache>
            </c:multiLvlStrRef>
          </c:cat>
          <c:val>
            <c:numRef>
              <c:f>Sheet1!$Q$50:$Q$64</c:f>
              <c:numCache>
                <c:formatCode>General</c:formatCode>
                <c:ptCount val="15"/>
                <c:pt idx="0">
                  <c:v>10.26404025</c:v>
                </c:pt>
                <c:pt idx="1">
                  <c:v>21.25350696</c:v>
                </c:pt>
                <c:pt idx="2">
                  <c:v>23.20402644</c:v>
                </c:pt>
                <c:pt idx="3">
                  <c:v>24.01554</c:v>
                </c:pt>
                <c:pt idx="4">
                  <c:v>24.63956144</c:v>
                </c:pt>
                <c:pt idx="5">
                  <c:v>0.9788775</c:v>
                </c:pt>
                <c:pt idx="6">
                  <c:v>11.78637768</c:v>
                </c:pt>
                <c:pt idx="7">
                  <c:v>13.0830351</c:v>
                </c:pt>
                <c:pt idx="8">
                  <c:v>13.81838536</c:v>
                </c:pt>
                <c:pt idx="9">
                  <c:v>13.84903548</c:v>
                </c:pt>
                <c:pt idx="10">
                  <c:v>0.34595665</c:v>
                </c:pt>
                <c:pt idx="11">
                  <c:v>0.1228143</c:v>
                </c:pt>
                <c:pt idx="12">
                  <c:v>1.9912284</c:v>
                </c:pt>
                <c:pt idx="13">
                  <c:v>2.06095608</c:v>
                </c:pt>
                <c:pt idx="14">
                  <c:v>1.7019926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overlap val="100"/>
        <c:axId val="191507344"/>
        <c:axId val="117380960"/>
      </c:barChart>
      <c:catAx>
        <c:axId val="191507344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crossAx val="117380960"/>
        <c:crosses val="autoZero"/>
        <c:auto val="1"/>
        <c:lblAlgn val="ctr"/>
        <c:lblOffset val="100"/>
        <c:noMultiLvlLbl val="0"/>
      </c:catAx>
      <c:valAx>
        <c:axId val="117380960"/>
        <c:scaling>
          <c:orientation val="minMax"/>
          <c:max val="100.0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# Cache</a:t>
                </a:r>
                <a:r>
                  <a:rPr lang="en-US" baseline="0"/>
                  <a:t> misses</a:t>
                </a:r>
                <a:endParaRPr lang="en-US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91507344"/>
        <c:crosses val="autoZero"/>
        <c:crossBetween val="between"/>
      </c:valAx>
    </c:plotArea>
    <c:legend>
      <c:legendPos val="r"/>
      <c:layout>
        <c:manualLayout>
          <c:xMode val="edge"/>
          <c:yMode val="edge"/>
          <c:x val="0.732135593885136"/>
          <c:y val="0.0929584824624194"/>
          <c:w val="0.203215304811681"/>
          <c:h val="0.22653614889048"/>
        </c:manualLayout>
      </c:layout>
      <c:overlay val="1"/>
      <c:spPr>
        <a:solidFill>
          <a:schemeClr val="bg1"/>
        </a:solidFill>
        <a:ln>
          <a:solidFill>
            <a:schemeClr val="tx1">
              <a:lumMod val="50000"/>
              <a:lumOff val="50000"/>
            </a:schemeClr>
          </a:solidFill>
        </a:ln>
      </c:spPr>
    </c:legend>
    <c:plotVisOnly val="1"/>
    <c:dispBlanksAs val="gap"/>
    <c:showDLblsOverMax val="0"/>
  </c:chart>
  <c:spPr>
    <a:solidFill>
      <a:sysClr val="window" lastClr="FFFFFF"/>
    </a:solidFill>
    <a:ln>
      <a:noFill/>
    </a:ln>
  </c:spPr>
  <c:txPr>
    <a:bodyPr/>
    <a:lstStyle/>
    <a:p>
      <a:pPr>
        <a:defRPr sz="1400"/>
      </a:pPr>
      <a:endParaRPr lang="en-US"/>
    </a:p>
  </c:txPr>
  <c:externalData r:id="rId2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Sheet1!$P$30</c:f>
              <c:strCache>
                <c:ptCount val="1"/>
                <c:pt idx="0">
                  <c:v>POLL</c:v>
                </c:pt>
              </c:strCache>
            </c:strRef>
          </c:tx>
          <c:spPr>
            <a:pattFill prst="pct50">
              <a:fgClr>
                <a:srgbClr val="4472C4"/>
              </a:fgClr>
              <a:bgClr>
                <a:sysClr val="window" lastClr="FFFFFF"/>
              </a:bgClr>
            </a:pattFill>
            <a:ln>
              <a:solidFill>
                <a:srgbClr val="5B9BD5"/>
              </a:solidFill>
            </a:ln>
          </c:spPr>
          <c:invertIfNegative val="0"/>
          <c:cat>
            <c:multiLvlStrRef>
              <c:f>Sheet1!$N$31:$O$45</c:f>
              <c:multiLvlStrCache>
                <c:ptCount val="15"/>
                <c:lvl>
                  <c:pt idx="0">
                    <c:v>1</c:v>
                  </c:pt>
                  <c:pt idx="1">
                    <c:v>9</c:v>
                  </c:pt>
                  <c:pt idx="2">
                    <c:v>18</c:v>
                  </c:pt>
                  <c:pt idx="3">
                    <c:v>27</c:v>
                  </c:pt>
                  <c:pt idx="4">
                    <c:v>36</c:v>
                  </c:pt>
                  <c:pt idx="5">
                    <c:v>1</c:v>
                  </c:pt>
                  <c:pt idx="6">
                    <c:v>9</c:v>
                  </c:pt>
                  <c:pt idx="7">
                    <c:v>18</c:v>
                  </c:pt>
                  <c:pt idx="8">
                    <c:v>27</c:v>
                  </c:pt>
                  <c:pt idx="9">
                    <c:v>36</c:v>
                  </c:pt>
                  <c:pt idx="10">
                    <c:v>1</c:v>
                  </c:pt>
                  <c:pt idx="11">
                    <c:v>9</c:v>
                  </c:pt>
                  <c:pt idx="12">
                    <c:v>18</c:v>
                  </c:pt>
                  <c:pt idx="13">
                    <c:v>27</c:v>
                  </c:pt>
                  <c:pt idx="14">
                    <c:v>36</c:v>
                  </c:pt>
                </c:lvl>
                <c:lvl>
                  <c:pt idx="0">
                    <c:v>L1</c:v>
                  </c:pt>
                  <c:pt idx="5">
                    <c:v>L2</c:v>
                  </c:pt>
                  <c:pt idx="10">
                    <c:v>L3</c:v>
                  </c:pt>
                </c:lvl>
              </c:multiLvlStrCache>
            </c:multiLvlStrRef>
          </c:cat>
          <c:val>
            <c:numRef>
              <c:f>Sheet1!$P$31:$P$45</c:f>
              <c:numCache>
                <c:formatCode>General</c:formatCode>
                <c:ptCount val="15"/>
                <c:pt idx="0">
                  <c:v>15.081154</c:v>
                </c:pt>
                <c:pt idx="1">
                  <c:v>24.7039716</c:v>
                </c:pt>
                <c:pt idx="2">
                  <c:v>19.30228724</c:v>
                </c:pt>
                <c:pt idx="3">
                  <c:v>20.351971</c:v>
                </c:pt>
                <c:pt idx="4">
                  <c:v>22.52395296</c:v>
                </c:pt>
                <c:pt idx="5">
                  <c:v>2.32420452</c:v>
                </c:pt>
                <c:pt idx="6">
                  <c:v>20.67827136</c:v>
                </c:pt>
                <c:pt idx="7">
                  <c:v>15.45679028</c:v>
                </c:pt>
                <c:pt idx="8">
                  <c:v>16.92148484</c:v>
                </c:pt>
                <c:pt idx="9">
                  <c:v>18.68936384</c:v>
                </c:pt>
                <c:pt idx="10">
                  <c:v>1.5993852</c:v>
                </c:pt>
                <c:pt idx="11">
                  <c:v>0.99949654</c:v>
                </c:pt>
                <c:pt idx="12">
                  <c:v>9.693113099999997</c:v>
                </c:pt>
                <c:pt idx="13">
                  <c:v>13.7924311</c:v>
                </c:pt>
                <c:pt idx="14">
                  <c:v>15.98707368</c:v>
                </c:pt>
              </c:numCache>
            </c:numRef>
          </c:val>
        </c:ser>
        <c:ser>
          <c:idx val="1"/>
          <c:order val="1"/>
          <c:tx>
            <c:strRef>
              <c:f>Sheet1!$Q$30</c:f>
              <c:strCache>
                <c:ptCount val="1"/>
                <c:pt idx="0">
                  <c:v>ISSUE</c:v>
                </c:pt>
              </c:strCache>
            </c:strRef>
          </c:tx>
          <c:spPr>
            <a:pattFill prst="dkUpDiag">
              <a:fgClr>
                <a:srgbClr val="70AD47"/>
              </a:fgClr>
              <a:bgClr>
                <a:sysClr val="window" lastClr="FFFFFF"/>
              </a:bgClr>
            </a:pattFill>
            <a:ln>
              <a:solidFill>
                <a:srgbClr val="5B9BD5"/>
              </a:solidFill>
            </a:ln>
          </c:spPr>
          <c:invertIfNegative val="0"/>
          <c:cat>
            <c:multiLvlStrRef>
              <c:f>Sheet1!$N$31:$O$45</c:f>
              <c:multiLvlStrCache>
                <c:ptCount val="15"/>
                <c:lvl>
                  <c:pt idx="0">
                    <c:v>1</c:v>
                  </c:pt>
                  <c:pt idx="1">
                    <c:v>9</c:v>
                  </c:pt>
                  <c:pt idx="2">
                    <c:v>18</c:v>
                  </c:pt>
                  <c:pt idx="3">
                    <c:v>27</c:v>
                  </c:pt>
                  <c:pt idx="4">
                    <c:v>36</c:v>
                  </c:pt>
                  <c:pt idx="5">
                    <c:v>1</c:v>
                  </c:pt>
                  <c:pt idx="6">
                    <c:v>9</c:v>
                  </c:pt>
                  <c:pt idx="7">
                    <c:v>18</c:v>
                  </c:pt>
                  <c:pt idx="8">
                    <c:v>27</c:v>
                  </c:pt>
                  <c:pt idx="9">
                    <c:v>36</c:v>
                  </c:pt>
                  <c:pt idx="10">
                    <c:v>1</c:v>
                  </c:pt>
                  <c:pt idx="11">
                    <c:v>9</c:v>
                  </c:pt>
                  <c:pt idx="12">
                    <c:v>18</c:v>
                  </c:pt>
                  <c:pt idx="13">
                    <c:v>27</c:v>
                  </c:pt>
                  <c:pt idx="14">
                    <c:v>36</c:v>
                  </c:pt>
                </c:lvl>
                <c:lvl>
                  <c:pt idx="0">
                    <c:v>L1</c:v>
                  </c:pt>
                  <c:pt idx="5">
                    <c:v>L2</c:v>
                  </c:pt>
                  <c:pt idx="10">
                    <c:v>L3</c:v>
                  </c:pt>
                </c:lvl>
              </c:multiLvlStrCache>
            </c:multiLvlStrRef>
          </c:cat>
          <c:val>
            <c:numRef>
              <c:f>Sheet1!$Q$31:$Q$45</c:f>
              <c:numCache>
                <c:formatCode>General</c:formatCode>
                <c:ptCount val="15"/>
                <c:pt idx="0">
                  <c:v>19.194196</c:v>
                </c:pt>
                <c:pt idx="1">
                  <c:v>63.52449840000001</c:v>
                </c:pt>
                <c:pt idx="2">
                  <c:v>64.62070076000001</c:v>
                </c:pt>
                <c:pt idx="3">
                  <c:v>61.055913</c:v>
                </c:pt>
                <c:pt idx="4">
                  <c:v>60.89809504</c:v>
                </c:pt>
                <c:pt idx="5">
                  <c:v>2.62091148</c:v>
                </c:pt>
                <c:pt idx="6">
                  <c:v>50.62611264</c:v>
                </c:pt>
                <c:pt idx="7">
                  <c:v>51.74664572</c:v>
                </c:pt>
                <c:pt idx="8">
                  <c:v>48.16114916</c:v>
                </c:pt>
                <c:pt idx="9">
                  <c:v>48.05836416</c:v>
                </c:pt>
                <c:pt idx="10">
                  <c:v>1.0662568</c:v>
                </c:pt>
                <c:pt idx="11">
                  <c:v>1.70184546</c:v>
                </c:pt>
                <c:pt idx="12">
                  <c:v>19.6799569</c:v>
                </c:pt>
                <c:pt idx="13">
                  <c:v>25.6145149</c:v>
                </c:pt>
                <c:pt idx="14">
                  <c:v>28.42146432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overlap val="100"/>
        <c:axId val="191186592"/>
        <c:axId val="117364736"/>
      </c:barChart>
      <c:catAx>
        <c:axId val="19118659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crossAx val="117364736"/>
        <c:crosses val="autoZero"/>
        <c:auto val="1"/>
        <c:lblAlgn val="ctr"/>
        <c:lblOffset val="100"/>
        <c:noMultiLvlLbl val="0"/>
      </c:catAx>
      <c:valAx>
        <c:axId val="117364736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# Cache</a:t>
                </a:r>
                <a:r>
                  <a:rPr lang="en-US" baseline="0"/>
                  <a:t> misses</a:t>
                </a:r>
                <a:endParaRPr lang="en-US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91186592"/>
        <c:crosses val="autoZero"/>
        <c:crossBetween val="between"/>
      </c:valAx>
    </c:plotArea>
    <c:legend>
      <c:legendPos val="r"/>
      <c:layout>
        <c:manualLayout>
          <c:xMode val="edge"/>
          <c:yMode val="edge"/>
          <c:x val="0.732135593885136"/>
          <c:y val="0.0929584824624194"/>
          <c:w val="0.198779996250469"/>
          <c:h val="0.228415533285612"/>
        </c:manualLayout>
      </c:layout>
      <c:overlay val="1"/>
      <c:spPr>
        <a:solidFill>
          <a:schemeClr val="bg1"/>
        </a:solidFill>
        <a:ln>
          <a:solidFill>
            <a:schemeClr val="tx1">
              <a:lumMod val="50000"/>
              <a:lumOff val="50000"/>
            </a:schemeClr>
          </a:solidFill>
        </a:ln>
      </c:spPr>
    </c:legend>
    <c:plotVisOnly val="1"/>
    <c:dispBlanksAs val="gap"/>
    <c:showDLblsOverMax val="0"/>
  </c:chart>
  <c:spPr>
    <a:solidFill>
      <a:sysClr val="window" lastClr="FFFFFF"/>
    </a:solidFill>
    <a:ln>
      <a:noFill/>
    </a:ln>
  </c:spPr>
  <c:txPr>
    <a:bodyPr/>
    <a:lstStyle/>
    <a:p>
      <a:pPr>
        <a:defRPr sz="1400"/>
      </a:pPr>
      <a:endParaRPr lang="en-US"/>
    </a:p>
  </c:txPr>
  <c:externalData r:id="rId2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lineChart>
        <c:grouping val="standard"/>
        <c:varyColors val="0"/>
        <c:ser>
          <c:idx val="1"/>
          <c:order val="0"/>
          <c:tx>
            <c:strRef>
              <c:f>pollN2N_msgrate!$N$3</c:f>
              <c:strCache>
                <c:ptCount val="1"/>
                <c:pt idx="0">
                  <c:v>CLH</c:v>
                </c:pt>
              </c:strCache>
            </c:strRef>
          </c:tx>
          <c:spPr>
            <a:ln w="28575" cap="rnd">
              <a:solidFill>
                <a:srgbClr val="70AD47"/>
              </a:solidFill>
              <a:round/>
            </a:ln>
            <a:effectLst/>
          </c:spPr>
          <c:marker>
            <c:symbol val="x"/>
            <c:size val="5"/>
            <c:spPr>
              <a:noFill/>
              <a:ln w="9525">
                <a:solidFill>
                  <a:srgbClr val="70AD47"/>
                </a:solidFill>
              </a:ln>
              <a:effectLst/>
            </c:spPr>
          </c:marker>
          <c:cat>
            <c:numRef>
              <c:f>pollN2N_msgrate!$K$4:$K$24</c:f>
              <c:numCache>
                <c:formatCode>General</c:formatCode>
                <c:ptCount val="21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6.0</c:v>
                </c:pt>
                <c:pt idx="4">
                  <c:v>8.0</c:v>
                </c:pt>
                <c:pt idx="5">
                  <c:v>9.0</c:v>
                </c:pt>
                <c:pt idx="6">
                  <c:v>10.0</c:v>
                </c:pt>
                <c:pt idx="7">
                  <c:v>12.0</c:v>
                </c:pt>
                <c:pt idx="8">
                  <c:v>14.0</c:v>
                </c:pt>
                <c:pt idx="9">
                  <c:v>16.0</c:v>
                </c:pt>
                <c:pt idx="10">
                  <c:v>18.0</c:v>
                </c:pt>
                <c:pt idx="11">
                  <c:v>20.0</c:v>
                </c:pt>
                <c:pt idx="12">
                  <c:v>22.0</c:v>
                </c:pt>
                <c:pt idx="13">
                  <c:v>24.0</c:v>
                </c:pt>
                <c:pt idx="14">
                  <c:v>26.0</c:v>
                </c:pt>
                <c:pt idx="15">
                  <c:v>27.0</c:v>
                </c:pt>
                <c:pt idx="16">
                  <c:v>28.0</c:v>
                </c:pt>
                <c:pt idx="17">
                  <c:v>30.0</c:v>
                </c:pt>
                <c:pt idx="18">
                  <c:v>32.0</c:v>
                </c:pt>
                <c:pt idx="19">
                  <c:v>34.0</c:v>
                </c:pt>
                <c:pt idx="20">
                  <c:v>36.0</c:v>
                </c:pt>
              </c:numCache>
            </c:numRef>
          </c:cat>
          <c:val>
            <c:numRef>
              <c:f>pollN2N_msgrate!$N$4:$N$24</c:f>
              <c:numCache>
                <c:formatCode>General</c:formatCode>
                <c:ptCount val="21"/>
                <c:pt idx="0">
                  <c:v>2.94117647058824E6</c:v>
                </c:pt>
                <c:pt idx="1">
                  <c:v>1.02040816326531E6</c:v>
                </c:pt>
                <c:pt idx="2">
                  <c:v>1.12359550561798E6</c:v>
                </c:pt>
                <c:pt idx="3">
                  <c:v>1.11111111111111E6</c:v>
                </c:pt>
                <c:pt idx="4">
                  <c:v>1.0752688172043E6</c:v>
                </c:pt>
                <c:pt idx="5">
                  <c:v>1.0989010989011E6</c:v>
                </c:pt>
                <c:pt idx="6">
                  <c:v>917431.1926605502</c:v>
                </c:pt>
                <c:pt idx="7">
                  <c:v>781250.0</c:v>
                </c:pt>
                <c:pt idx="8">
                  <c:v>800000.0</c:v>
                </c:pt>
                <c:pt idx="9">
                  <c:v>680272.1088435373</c:v>
                </c:pt>
                <c:pt idx="10">
                  <c:v>645161.2903225805</c:v>
                </c:pt>
                <c:pt idx="11">
                  <c:v>621118.0124223602</c:v>
                </c:pt>
                <c:pt idx="12">
                  <c:v>628930.8176100629</c:v>
                </c:pt>
                <c:pt idx="13">
                  <c:v>588235.294117647</c:v>
                </c:pt>
                <c:pt idx="14">
                  <c:v>617283.950617284</c:v>
                </c:pt>
                <c:pt idx="15">
                  <c:v>598802.3952095809</c:v>
                </c:pt>
                <c:pt idx="16">
                  <c:v>568181.8181818183</c:v>
                </c:pt>
                <c:pt idx="17">
                  <c:v>621118.0124223602</c:v>
                </c:pt>
                <c:pt idx="18">
                  <c:v>561797.7528089888</c:v>
                </c:pt>
                <c:pt idx="19">
                  <c:v>540540.5405405405</c:v>
                </c:pt>
                <c:pt idx="20">
                  <c:v>497512.4378109453</c:v>
                </c:pt>
              </c:numCache>
            </c:numRef>
          </c:val>
          <c:smooth val="0"/>
        </c:ser>
        <c:ser>
          <c:idx val="0"/>
          <c:order val="1"/>
          <c:tx>
            <c:strRef>
              <c:f>pollN2N_msgrate!$O$3</c:f>
              <c:strCache>
                <c:ptCount val="1"/>
                <c:pt idx="0">
                  <c:v>P-CLH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ED7D31"/>
              </a:solidFill>
              <a:ln w="9525">
                <a:solidFill>
                  <a:srgbClr val="ED7D31"/>
                </a:solidFill>
              </a:ln>
              <a:effectLst/>
            </c:spPr>
          </c:marker>
          <c:cat>
            <c:numRef>
              <c:f>pollN2N_msgrate!$K$4:$K$24</c:f>
              <c:numCache>
                <c:formatCode>General</c:formatCode>
                <c:ptCount val="21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6.0</c:v>
                </c:pt>
                <c:pt idx="4">
                  <c:v>8.0</c:v>
                </c:pt>
                <c:pt idx="5">
                  <c:v>9.0</c:v>
                </c:pt>
                <c:pt idx="6">
                  <c:v>10.0</c:v>
                </c:pt>
                <c:pt idx="7">
                  <c:v>12.0</c:v>
                </c:pt>
                <c:pt idx="8">
                  <c:v>14.0</c:v>
                </c:pt>
                <c:pt idx="9">
                  <c:v>16.0</c:v>
                </c:pt>
                <c:pt idx="10">
                  <c:v>18.0</c:v>
                </c:pt>
                <c:pt idx="11">
                  <c:v>20.0</c:v>
                </c:pt>
                <c:pt idx="12">
                  <c:v>22.0</c:v>
                </c:pt>
                <c:pt idx="13">
                  <c:v>24.0</c:v>
                </c:pt>
                <c:pt idx="14">
                  <c:v>26.0</c:v>
                </c:pt>
                <c:pt idx="15">
                  <c:v>27.0</c:v>
                </c:pt>
                <c:pt idx="16">
                  <c:v>28.0</c:v>
                </c:pt>
                <c:pt idx="17">
                  <c:v>30.0</c:v>
                </c:pt>
                <c:pt idx="18">
                  <c:v>32.0</c:v>
                </c:pt>
                <c:pt idx="19">
                  <c:v>34.0</c:v>
                </c:pt>
                <c:pt idx="20">
                  <c:v>36.0</c:v>
                </c:pt>
              </c:numCache>
            </c:numRef>
          </c:cat>
          <c:val>
            <c:numRef>
              <c:f>pollN2N_msgrate!$O$4:$O$24</c:f>
              <c:numCache>
                <c:formatCode>General</c:formatCode>
                <c:ptCount val="21"/>
                <c:pt idx="0">
                  <c:v>2.77777777777778E6</c:v>
                </c:pt>
                <c:pt idx="1">
                  <c:v>970873.786407767</c:v>
                </c:pt>
                <c:pt idx="2">
                  <c:v>1.01010101010101E6</c:v>
                </c:pt>
                <c:pt idx="3">
                  <c:v>961538.4615384615</c:v>
                </c:pt>
                <c:pt idx="4">
                  <c:v>884955.7522123894</c:v>
                </c:pt>
                <c:pt idx="5">
                  <c:v>877192.9824561404</c:v>
                </c:pt>
                <c:pt idx="6">
                  <c:v>847457.627118644</c:v>
                </c:pt>
                <c:pt idx="7">
                  <c:v>724637.6811594203</c:v>
                </c:pt>
                <c:pt idx="8">
                  <c:v>709219.8581560285</c:v>
                </c:pt>
                <c:pt idx="9">
                  <c:v>684931.5068493151</c:v>
                </c:pt>
                <c:pt idx="10">
                  <c:v>653594.7712418301</c:v>
                </c:pt>
                <c:pt idx="11">
                  <c:v>632911.3924050632</c:v>
                </c:pt>
                <c:pt idx="12">
                  <c:v>598802.3952095809</c:v>
                </c:pt>
                <c:pt idx="13">
                  <c:v>555555.5555555555</c:v>
                </c:pt>
                <c:pt idx="14">
                  <c:v>549450.5494505494</c:v>
                </c:pt>
                <c:pt idx="15">
                  <c:v>546448.087431694</c:v>
                </c:pt>
                <c:pt idx="16">
                  <c:v>507614.2131979695</c:v>
                </c:pt>
                <c:pt idx="17">
                  <c:v>584795.321637427</c:v>
                </c:pt>
                <c:pt idx="18">
                  <c:v>505050.505050505</c:v>
                </c:pt>
                <c:pt idx="19">
                  <c:v>476190.4761904761</c:v>
                </c:pt>
                <c:pt idx="20">
                  <c:v>440528.6343612335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pollN2N_msgrate!$L$3</c:f>
              <c:strCache>
                <c:ptCount val="1"/>
                <c:pt idx="0">
                  <c:v>PTH_LOCK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val>
            <c:numRef>
              <c:f>pollN2N_msgrate!$L$4:$L$24</c:f>
              <c:numCache>
                <c:formatCode>General</c:formatCode>
                <c:ptCount val="21"/>
                <c:pt idx="0">
                  <c:v>2.94117647058824E6</c:v>
                </c:pt>
                <c:pt idx="1">
                  <c:v>1.13636363636364E6</c:v>
                </c:pt>
                <c:pt idx="2">
                  <c:v>666666.6666666667</c:v>
                </c:pt>
                <c:pt idx="3">
                  <c:v>609756.0975609756</c:v>
                </c:pt>
                <c:pt idx="4">
                  <c:v>606060.606060606</c:v>
                </c:pt>
                <c:pt idx="5">
                  <c:v>591715.976331361</c:v>
                </c:pt>
                <c:pt idx="6">
                  <c:v>598802.3952095809</c:v>
                </c:pt>
                <c:pt idx="7">
                  <c:v>505050.505050505</c:v>
                </c:pt>
                <c:pt idx="8">
                  <c:v>476190.4761904761</c:v>
                </c:pt>
                <c:pt idx="9">
                  <c:v>446428.5714285714</c:v>
                </c:pt>
                <c:pt idx="10">
                  <c:v>434782.6086956521</c:v>
                </c:pt>
                <c:pt idx="11">
                  <c:v>421940.9282700422</c:v>
                </c:pt>
                <c:pt idx="12">
                  <c:v>432900.4329004328</c:v>
                </c:pt>
                <c:pt idx="13">
                  <c:v>384615.3846153846</c:v>
                </c:pt>
                <c:pt idx="14">
                  <c:v>418410.0418410042</c:v>
                </c:pt>
                <c:pt idx="15">
                  <c:v>398406.3745019921</c:v>
                </c:pt>
                <c:pt idx="16">
                  <c:v>370370.3703703703</c:v>
                </c:pt>
                <c:pt idx="17">
                  <c:v>423728.813559322</c:v>
                </c:pt>
                <c:pt idx="18">
                  <c:v>390625.0</c:v>
                </c:pt>
                <c:pt idx="19">
                  <c:v>362318.8405797101</c:v>
                </c:pt>
                <c:pt idx="20">
                  <c:v>338983.0508474575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153234560"/>
        <c:axId val="-153645120"/>
      </c:lineChart>
      <c:catAx>
        <c:axId val="-15323456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1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# Threads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53645120"/>
        <c:crosses val="autoZero"/>
        <c:auto val="1"/>
        <c:lblAlgn val="ctr"/>
        <c:lblOffset val="100"/>
        <c:tickLblSkip val="4"/>
        <c:tickMarkSkip val="1"/>
        <c:noMultiLvlLbl val="0"/>
      </c:catAx>
      <c:valAx>
        <c:axId val="-153645120"/>
        <c:scaling>
          <c:logBase val="2.0"/>
          <c:orientation val="minMax"/>
          <c:min val="262144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1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Message rate (</a:t>
                </a:r>
                <a:r>
                  <a:rPr lang="en-US" dirty="0" err="1"/>
                  <a:t>msg</a:t>
                </a:r>
                <a:r>
                  <a:rPr lang="en-US" dirty="0"/>
                  <a:t> /s)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53234560"/>
        <c:crosses val="autoZero"/>
        <c:crossBetween val="between"/>
        <c:majorUnit val="2.0"/>
        <c:minorUnit val="2.0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 sz="1400">
          <a:solidFill>
            <a:sysClr val="windowText" lastClr="000000"/>
          </a:solidFill>
        </a:defRPr>
      </a:pPr>
      <a:endParaRPr lang="en-US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lineChart>
        <c:grouping val="standard"/>
        <c:varyColors val="0"/>
        <c:ser>
          <c:idx val="1"/>
          <c:order val="0"/>
          <c:tx>
            <c:strRef>
              <c:f>pollN2N_bw!$N$3</c:f>
              <c:strCache>
                <c:ptCount val="1"/>
                <c:pt idx="0">
                  <c:v>CLH</c:v>
                </c:pt>
              </c:strCache>
            </c:strRef>
          </c:tx>
          <c:spPr>
            <a:ln w="28575" cap="rnd">
              <a:solidFill>
                <a:srgbClr val="70AD47"/>
              </a:solidFill>
              <a:round/>
            </a:ln>
            <a:effectLst/>
          </c:spPr>
          <c:marker>
            <c:symbol val="x"/>
            <c:size val="5"/>
            <c:spPr>
              <a:noFill/>
              <a:ln w="9525">
                <a:solidFill>
                  <a:srgbClr val="70AD47"/>
                </a:solidFill>
              </a:ln>
              <a:effectLst/>
            </c:spPr>
          </c:marker>
          <c:cat>
            <c:numRef>
              <c:f>pollN2N_bw!$K$4:$K$24</c:f>
              <c:numCache>
                <c:formatCode>General</c:formatCode>
                <c:ptCount val="21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6.0</c:v>
                </c:pt>
                <c:pt idx="4">
                  <c:v>8.0</c:v>
                </c:pt>
                <c:pt idx="5">
                  <c:v>9.0</c:v>
                </c:pt>
                <c:pt idx="6">
                  <c:v>10.0</c:v>
                </c:pt>
                <c:pt idx="7">
                  <c:v>12.0</c:v>
                </c:pt>
                <c:pt idx="8">
                  <c:v>14.0</c:v>
                </c:pt>
                <c:pt idx="9">
                  <c:v>16.0</c:v>
                </c:pt>
                <c:pt idx="10">
                  <c:v>18.0</c:v>
                </c:pt>
                <c:pt idx="11">
                  <c:v>20.0</c:v>
                </c:pt>
                <c:pt idx="12">
                  <c:v>22.0</c:v>
                </c:pt>
                <c:pt idx="13">
                  <c:v>24.0</c:v>
                </c:pt>
                <c:pt idx="14">
                  <c:v>26.0</c:v>
                </c:pt>
                <c:pt idx="15">
                  <c:v>27.0</c:v>
                </c:pt>
                <c:pt idx="16">
                  <c:v>28.0</c:v>
                </c:pt>
                <c:pt idx="17">
                  <c:v>30.0</c:v>
                </c:pt>
                <c:pt idx="18">
                  <c:v>32.0</c:v>
                </c:pt>
                <c:pt idx="19">
                  <c:v>34.0</c:v>
                </c:pt>
                <c:pt idx="20">
                  <c:v>36.0</c:v>
                </c:pt>
              </c:numCache>
            </c:numRef>
          </c:cat>
          <c:val>
            <c:numRef>
              <c:f>pollN2N_bw!$N$4:$N$24</c:f>
              <c:numCache>
                <c:formatCode>General</c:formatCode>
                <c:ptCount val="21"/>
                <c:pt idx="0">
                  <c:v>6028.454304316372</c:v>
                </c:pt>
                <c:pt idx="1">
                  <c:v>5731.64440878088</c:v>
                </c:pt>
                <c:pt idx="2">
                  <c:v>5612.932195779074</c:v>
                </c:pt>
                <c:pt idx="3">
                  <c:v>5380.972879896684</c:v>
                </c:pt>
                <c:pt idx="4">
                  <c:v>5533.421868083222</c:v>
                </c:pt>
                <c:pt idx="5">
                  <c:v>5449.59128065395</c:v>
                </c:pt>
                <c:pt idx="6">
                  <c:v>4589.893055491806</c:v>
                </c:pt>
                <c:pt idx="7">
                  <c:v>3876.870590059704</c:v>
                </c:pt>
                <c:pt idx="8">
                  <c:v>3737.339761557723</c:v>
                </c:pt>
                <c:pt idx="9">
                  <c:v>3516.421689288979</c:v>
                </c:pt>
                <c:pt idx="10">
                  <c:v>3467.045730333183</c:v>
                </c:pt>
                <c:pt idx="11">
                  <c:v>3448.394772233526</c:v>
                </c:pt>
                <c:pt idx="12">
                  <c:v>3621.744956720147</c:v>
                </c:pt>
                <c:pt idx="13">
                  <c:v>3379.291700459583</c:v>
                </c:pt>
                <c:pt idx="14">
                  <c:v>3707.960992250361</c:v>
                </c:pt>
                <c:pt idx="15">
                  <c:v>3260.940455227287</c:v>
                </c:pt>
                <c:pt idx="16">
                  <c:v>3103.854987894966</c:v>
                </c:pt>
                <c:pt idx="17">
                  <c:v>3530.325496010732</c:v>
                </c:pt>
                <c:pt idx="18">
                  <c:v>3283.640901031063</c:v>
                </c:pt>
                <c:pt idx="19">
                  <c:v>3078.628163290438</c:v>
                </c:pt>
                <c:pt idx="20">
                  <c:v>2902.926149558755</c:v>
                </c:pt>
              </c:numCache>
            </c:numRef>
          </c:val>
          <c:smooth val="0"/>
        </c:ser>
        <c:ser>
          <c:idx val="0"/>
          <c:order val="1"/>
          <c:tx>
            <c:strRef>
              <c:f>pollN2N_bw!$O$3</c:f>
              <c:strCache>
                <c:ptCount val="1"/>
                <c:pt idx="0">
                  <c:v>P-CLH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ED7D31"/>
              </a:solidFill>
              <a:ln w="9525">
                <a:solidFill>
                  <a:srgbClr val="ED7D31"/>
                </a:solidFill>
              </a:ln>
              <a:effectLst/>
            </c:spPr>
          </c:marker>
          <c:cat>
            <c:numRef>
              <c:f>pollN2N_bw!$K$4:$K$24</c:f>
              <c:numCache>
                <c:formatCode>General</c:formatCode>
                <c:ptCount val="21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6.0</c:v>
                </c:pt>
                <c:pt idx="4">
                  <c:v>8.0</c:v>
                </c:pt>
                <c:pt idx="5">
                  <c:v>9.0</c:v>
                </c:pt>
                <c:pt idx="6">
                  <c:v>10.0</c:v>
                </c:pt>
                <c:pt idx="7">
                  <c:v>12.0</c:v>
                </c:pt>
                <c:pt idx="8">
                  <c:v>14.0</c:v>
                </c:pt>
                <c:pt idx="9">
                  <c:v>16.0</c:v>
                </c:pt>
                <c:pt idx="10">
                  <c:v>18.0</c:v>
                </c:pt>
                <c:pt idx="11">
                  <c:v>20.0</c:v>
                </c:pt>
                <c:pt idx="12">
                  <c:v>22.0</c:v>
                </c:pt>
                <c:pt idx="13">
                  <c:v>24.0</c:v>
                </c:pt>
                <c:pt idx="14">
                  <c:v>26.0</c:v>
                </c:pt>
                <c:pt idx="15">
                  <c:v>27.0</c:v>
                </c:pt>
                <c:pt idx="16">
                  <c:v>28.0</c:v>
                </c:pt>
                <c:pt idx="17">
                  <c:v>30.0</c:v>
                </c:pt>
                <c:pt idx="18">
                  <c:v>32.0</c:v>
                </c:pt>
                <c:pt idx="19">
                  <c:v>34.0</c:v>
                </c:pt>
                <c:pt idx="20">
                  <c:v>36.0</c:v>
                </c:pt>
              </c:numCache>
            </c:numRef>
          </c:cat>
          <c:val>
            <c:numRef>
              <c:f>pollN2N_bw!$O$4:$O$24</c:f>
              <c:numCache>
                <c:formatCode>General</c:formatCode>
                <c:ptCount val="21"/>
                <c:pt idx="0">
                  <c:v>5856.172405715624</c:v>
                </c:pt>
                <c:pt idx="1">
                  <c:v>5576.311827357385</c:v>
                </c:pt>
                <c:pt idx="2">
                  <c:v>5424.170101974397</c:v>
                </c:pt>
                <c:pt idx="3">
                  <c:v>5202.913631633715</c:v>
                </c:pt>
                <c:pt idx="4">
                  <c:v>5535.259603675413</c:v>
                </c:pt>
                <c:pt idx="5">
                  <c:v>4988.775255674732</c:v>
                </c:pt>
                <c:pt idx="6">
                  <c:v>4536.587578823209</c:v>
                </c:pt>
                <c:pt idx="7">
                  <c:v>3788.73986512086</c:v>
                </c:pt>
                <c:pt idx="8">
                  <c:v>3697.814591576378</c:v>
                </c:pt>
                <c:pt idx="9">
                  <c:v>3497.604141163303</c:v>
                </c:pt>
                <c:pt idx="10">
                  <c:v>3390.290208841877</c:v>
                </c:pt>
                <c:pt idx="11">
                  <c:v>3400.204012240734</c:v>
                </c:pt>
                <c:pt idx="12">
                  <c:v>3504.59101422864</c:v>
                </c:pt>
                <c:pt idx="13">
                  <c:v>3214.607175003215</c:v>
                </c:pt>
                <c:pt idx="14">
                  <c:v>3463.803255975061</c:v>
                </c:pt>
                <c:pt idx="15">
                  <c:v>3123.730984287633</c:v>
                </c:pt>
                <c:pt idx="16">
                  <c:v>2996.883241428914</c:v>
                </c:pt>
                <c:pt idx="17">
                  <c:v>3486.38566398215</c:v>
                </c:pt>
                <c:pt idx="18">
                  <c:v>3259.239945244769</c:v>
                </c:pt>
                <c:pt idx="19">
                  <c:v>3068.237604320078</c:v>
                </c:pt>
                <c:pt idx="20">
                  <c:v>2918.344714877721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pollN2N_bw!$L$3</c:f>
              <c:strCache>
                <c:ptCount val="1"/>
                <c:pt idx="0">
                  <c:v>PTH_LOCK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val>
            <c:numRef>
              <c:f>pollN2N_bw!$L$4:$L$24</c:f>
              <c:numCache>
                <c:formatCode>General</c:formatCode>
                <c:ptCount val="21"/>
                <c:pt idx="0">
                  <c:v>5866.823115283075</c:v>
                </c:pt>
                <c:pt idx="1">
                  <c:v>5434.782608695652</c:v>
                </c:pt>
                <c:pt idx="2">
                  <c:v>5382.131324004305</c:v>
                </c:pt>
                <c:pt idx="3">
                  <c:v>5237.795935470354</c:v>
                </c:pt>
                <c:pt idx="4">
                  <c:v>5162.622612287043</c:v>
                </c:pt>
                <c:pt idx="5">
                  <c:v>5101.520253035404</c:v>
                </c:pt>
                <c:pt idx="6">
                  <c:v>5127.15340442986</c:v>
                </c:pt>
                <c:pt idx="7">
                  <c:v>4832.785617630001</c:v>
                </c:pt>
                <c:pt idx="8">
                  <c:v>4903.643407051438</c:v>
                </c:pt>
                <c:pt idx="9">
                  <c:v>4559.963520291837</c:v>
                </c:pt>
                <c:pt idx="10">
                  <c:v>4243.761670344594</c:v>
                </c:pt>
                <c:pt idx="11">
                  <c:v>4007.53416422875</c:v>
                </c:pt>
                <c:pt idx="12">
                  <c:v>4002.882075094068</c:v>
                </c:pt>
                <c:pt idx="13">
                  <c:v>3435.009618026931</c:v>
                </c:pt>
                <c:pt idx="14">
                  <c:v>3580.764135066423</c:v>
                </c:pt>
                <c:pt idx="15">
                  <c:v>3186.133945071051</c:v>
                </c:pt>
                <c:pt idx="16">
                  <c:v>3004.085556356645</c:v>
                </c:pt>
                <c:pt idx="17">
                  <c:v>3402.63363843615</c:v>
                </c:pt>
                <c:pt idx="18">
                  <c:v>3032.048755343986</c:v>
                </c:pt>
                <c:pt idx="19">
                  <c:v>2747.177275349578</c:v>
                </c:pt>
                <c:pt idx="20">
                  <c:v>2471.33254250692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380457120"/>
        <c:axId val="154800352"/>
      </c:lineChart>
      <c:catAx>
        <c:axId val="38045712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1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# Threads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4800352"/>
        <c:crosses val="autoZero"/>
        <c:auto val="1"/>
        <c:lblAlgn val="ctr"/>
        <c:lblOffset val="100"/>
        <c:tickLblSkip val="4"/>
        <c:tickMarkSkip val="1"/>
        <c:noMultiLvlLbl val="0"/>
      </c:catAx>
      <c:valAx>
        <c:axId val="154800352"/>
        <c:scaling>
          <c:logBase val="2.0"/>
          <c:orientation val="minMax"/>
          <c:min val="2048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1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Bandwidth</a:t>
                </a:r>
                <a:r>
                  <a:rPr lang="en-US" baseline="0"/>
                  <a:t> (MB/s)</a:t>
                </a:r>
                <a:endParaRPr lang="en-US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80457120"/>
        <c:crosses val="autoZero"/>
        <c:crossBetween val="between"/>
        <c:majorUnit val="2.0"/>
        <c:minorUnit val="2.0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 sz="1400">
          <a:solidFill>
            <a:sysClr val="windowText" lastClr="000000"/>
          </a:solidFill>
        </a:defRPr>
      </a:pPr>
      <a:endParaRPr lang="en-US"/>
    </a:p>
  </c:txPr>
  <c:externalData r:id="rId4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poll_latency!$N$26</c:f>
              <c:strCache>
                <c:ptCount val="1"/>
                <c:pt idx="0">
                  <c:v>ISSUE</c:v>
                </c:pt>
              </c:strCache>
            </c:strRef>
          </c:tx>
          <c:invertIfNegative val="0"/>
          <c:cat>
            <c:multiLvlStrRef>
              <c:f>poll_latency!$L$37:$M$46</c:f>
              <c:multiLvlStrCache>
                <c:ptCount val="10"/>
                <c:lvl>
                  <c:pt idx="0">
                    <c:v>1</c:v>
                  </c:pt>
                  <c:pt idx="1">
                    <c:v>9</c:v>
                  </c:pt>
                  <c:pt idx="2">
                    <c:v>18</c:v>
                  </c:pt>
                  <c:pt idx="3">
                    <c:v>27</c:v>
                  </c:pt>
                  <c:pt idx="4">
                    <c:v>36</c:v>
                  </c:pt>
                  <c:pt idx="5">
                    <c:v>1</c:v>
                  </c:pt>
                  <c:pt idx="6">
                    <c:v>9</c:v>
                  </c:pt>
                  <c:pt idx="7">
                    <c:v>18</c:v>
                  </c:pt>
                  <c:pt idx="8">
                    <c:v>27</c:v>
                  </c:pt>
                  <c:pt idx="9">
                    <c:v>36</c:v>
                  </c:pt>
                </c:lvl>
                <c:lvl>
                  <c:pt idx="0">
                    <c:v>CLH</c:v>
                  </c:pt>
                  <c:pt idx="5">
                    <c:v>P-CLH</c:v>
                  </c:pt>
                </c:lvl>
              </c:multiLvlStrCache>
            </c:multiLvlStrRef>
          </c:cat>
          <c:val>
            <c:numRef>
              <c:f>poll_latency!$N$37:$N$46</c:f>
              <c:numCache>
                <c:formatCode>General</c:formatCode>
                <c:ptCount val="10"/>
                <c:pt idx="0">
                  <c:v>0.18</c:v>
                </c:pt>
                <c:pt idx="1">
                  <c:v>0.64</c:v>
                </c:pt>
                <c:pt idx="2">
                  <c:v>0.96</c:v>
                </c:pt>
                <c:pt idx="3">
                  <c:v>1.23</c:v>
                </c:pt>
                <c:pt idx="4">
                  <c:v>1.39</c:v>
                </c:pt>
                <c:pt idx="5">
                  <c:v>0.17</c:v>
                </c:pt>
                <c:pt idx="6">
                  <c:v>0.54</c:v>
                </c:pt>
                <c:pt idx="7">
                  <c:v>0.83</c:v>
                </c:pt>
                <c:pt idx="8">
                  <c:v>0.95</c:v>
                </c:pt>
                <c:pt idx="9">
                  <c:v>1.02</c:v>
                </c:pt>
              </c:numCache>
            </c:numRef>
          </c:val>
        </c:ser>
        <c:ser>
          <c:idx val="1"/>
          <c:order val="1"/>
          <c:tx>
            <c:strRef>
              <c:f>poll_latency!$O$26</c:f>
              <c:strCache>
                <c:ptCount val="1"/>
                <c:pt idx="0">
                  <c:v>POLL</c:v>
                </c:pt>
              </c:strCache>
            </c:strRef>
          </c:tx>
          <c:invertIfNegative val="0"/>
          <c:cat>
            <c:multiLvlStrRef>
              <c:f>poll_latency!$L$37:$M$46</c:f>
              <c:multiLvlStrCache>
                <c:ptCount val="10"/>
                <c:lvl>
                  <c:pt idx="0">
                    <c:v>1</c:v>
                  </c:pt>
                  <c:pt idx="1">
                    <c:v>9</c:v>
                  </c:pt>
                  <c:pt idx="2">
                    <c:v>18</c:v>
                  </c:pt>
                  <c:pt idx="3">
                    <c:v>27</c:v>
                  </c:pt>
                  <c:pt idx="4">
                    <c:v>36</c:v>
                  </c:pt>
                  <c:pt idx="5">
                    <c:v>1</c:v>
                  </c:pt>
                  <c:pt idx="6">
                    <c:v>9</c:v>
                  </c:pt>
                  <c:pt idx="7">
                    <c:v>18</c:v>
                  </c:pt>
                  <c:pt idx="8">
                    <c:v>27</c:v>
                  </c:pt>
                  <c:pt idx="9">
                    <c:v>36</c:v>
                  </c:pt>
                </c:lvl>
                <c:lvl>
                  <c:pt idx="0">
                    <c:v>CLH</c:v>
                  </c:pt>
                  <c:pt idx="5">
                    <c:v>P-CLH</c:v>
                  </c:pt>
                </c:lvl>
              </c:multiLvlStrCache>
            </c:multiLvlStrRef>
          </c:cat>
          <c:val>
            <c:numRef>
              <c:f>poll_latency!$O$37:$O$46</c:f>
              <c:numCache>
                <c:formatCode>General</c:formatCode>
                <c:ptCount val="10"/>
                <c:pt idx="0">
                  <c:v>0.2</c:v>
                </c:pt>
                <c:pt idx="1">
                  <c:v>0.52</c:v>
                </c:pt>
                <c:pt idx="2">
                  <c:v>0.76</c:v>
                </c:pt>
                <c:pt idx="3">
                  <c:v>0.91</c:v>
                </c:pt>
                <c:pt idx="4">
                  <c:v>1.02</c:v>
                </c:pt>
                <c:pt idx="5">
                  <c:v>0.19</c:v>
                </c:pt>
                <c:pt idx="6">
                  <c:v>0.51</c:v>
                </c:pt>
                <c:pt idx="7">
                  <c:v>0.77</c:v>
                </c:pt>
                <c:pt idx="8">
                  <c:v>0.83</c:v>
                </c:pt>
                <c:pt idx="9">
                  <c:v>0.87</c:v>
                </c:pt>
              </c:numCache>
            </c:numRef>
          </c:val>
        </c:ser>
        <c:ser>
          <c:idx val="2"/>
          <c:order val="2"/>
          <c:tx>
            <c:strRef>
              <c:f>poll_latency!$P$26</c:f>
              <c:strCache>
                <c:ptCount val="1"/>
                <c:pt idx="0">
                  <c:v>EMPTY CS</c:v>
                </c:pt>
              </c:strCache>
            </c:strRef>
          </c:tx>
          <c:invertIfNegative val="0"/>
          <c:cat>
            <c:multiLvlStrRef>
              <c:f>poll_latency!$L$37:$M$46</c:f>
              <c:multiLvlStrCache>
                <c:ptCount val="10"/>
                <c:lvl>
                  <c:pt idx="0">
                    <c:v>1</c:v>
                  </c:pt>
                  <c:pt idx="1">
                    <c:v>9</c:v>
                  </c:pt>
                  <c:pt idx="2">
                    <c:v>18</c:v>
                  </c:pt>
                  <c:pt idx="3">
                    <c:v>27</c:v>
                  </c:pt>
                  <c:pt idx="4">
                    <c:v>36</c:v>
                  </c:pt>
                  <c:pt idx="5">
                    <c:v>1</c:v>
                  </c:pt>
                  <c:pt idx="6">
                    <c:v>9</c:v>
                  </c:pt>
                  <c:pt idx="7">
                    <c:v>18</c:v>
                  </c:pt>
                  <c:pt idx="8">
                    <c:v>27</c:v>
                  </c:pt>
                  <c:pt idx="9">
                    <c:v>36</c:v>
                  </c:pt>
                </c:lvl>
                <c:lvl>
                  <c:pt idx="0">
                    <c:v>CLH</c:v>
                  </c:pt>
                  <c:pt idx="5">
                    <c:v>P-CLH</c:v>
                  </c:pt>
                </c:lvl>
              </c:multiLvlStrCache>
            </c:multiLvlStrRef>
          </c:cat>
          <c:val>
            <c:numRef>
              <c:f>poll_latency!$P$37:$P$46</c:f>
              <c:numCache>
                <c:formatCode>General</c:formatCode>
                <c:ptCount val="10"/>
                <c:pt idx="0">
                  <c:v>0.75</c:v>
                </c:pt>
                <c:pt idx="1">
                  <c:v>2.96</c:v>
                </c:pt>
                <c:pt idx="2">
                  <c:v>5.43</c:v>
                </c:pt>
                <c:pt idx="3">
                  <c:v>10.38</c:v>
                </c:pt>
                <c:pt idx="4">
                  <c:v>14.06</c:v>
                </c:pt>
                <c:pt idx="5">
                  <c:v>0.69</c:v>
                </c:pt>
                <c:pt idx="6">
                  <c:v>1.62</c:v>
                </c:pt>
                <c:pt idx="7">
                  <c:v>2.75</c:v>
                </c:pt>
                <c:pt idx="8">
                  <c:v>4.31</c:v>
                </c:pt>
                <c:pt idx="9">
                  <c:v>5.83</c:v>
                </c:pt>
              </c:numCache>
            </c:numRef>
          </c:val>
        </c:ser>
        <c:ser>
          <c:idx val="3"/>
          <c:order val="3"/>
          <c:tx>
            <c:strRef>
              <c:f>poll_latency!$Q$26</c:f>
              <c:strCache>
                <c:ptCount val="1"/>
                <c:pt idx="0">
                  <c:v>SYNC</c:v>
                </c:pt>
              </c:strCache>
            </c:strRef>
          </c:tx>
          <c:invertIfNegative val="0"/>
          <c:cat>
            <c:multiLvlStrRef>
              <c:f>poll_latency!$L$37:$M$46</c:f>
              <c:multiLvlStrCache>
                <c:ptCount val="10"/>
                <c:lvl>
                  <c:pt idx="0">
                    <c:v>1</c:v>
                  </c:pt>
                  <c:pt idx="1">
                    <c:v>9</c:v>
                  </c:pt>
                  <c:pt idx="2">
                    <c:v>18</c:v>
                  </c:pt>
                  <c:pt idx="3">
                    <c:v>27</c:v>
                  </c:pt>
                  <c:pt idx="4">
                    <c:v>36</c:v>
                  </c:pt>
                  <c:pt idx="5">
                    <c:v>1</c:v>
                  </c:pt>
                  <c:pt idx="6">
                    <c:v>9</c:v>
                  </c:pt>
                  <c:pt idx="7">
                    <c:v>18</c:v>
                  </c:pt>
                  <c:pt idx="8">
                    <c:v>27</c:v>
                  </c:pt>
                  <c:pt idx="9">
                    <c:v>36</c:v>
                  </c:pt>
                </c:lvl>
                <c:lvl>
                  <c:pt idx="0">
                    <c:v>CLH</c:v>
                  </c:pt>
                  <c:pt idx="5">
                    <c:v>P-CLH</c:v>
                  </c:pt>
                </c:lvl>
              </c:multiLvlStrCache>
            </c:multiLvlStrRef>
          </c:cat>
          <c:val>
            <c:numRef>
              <c:f>poll_latency!$Q$37:$Q$46</c:f>
              <c:numCache>
                <c:formatCode>General</c:formatCode>
                <c:ptCount val="10"/>
                <c:pt idx="0">
                  <c:v>0.41</c:v>
                </c:pt>
                <c:pt idx="1">
                  <c:v>1.16</c:v>
                </c:pt>
                <c:pt idx="2">
                  <c:v>2.34</c:v>
                </c:pt>
                <c:pt idx="3">
                  <c:v>4.52</c:v>
                </c:pt>
                <c:pt idx="4">
                  <c:v>6.48</c:v>
                </c:pt>
                <c:pt idx="5">
                  <c:v>0.49</c:v>
                </c:pt>
                <c:pt idx="6">
                  <c:v>0.76</c:v>
                </c:pt>
                <c:pt idx="7">
                  <c:v>1.55</c:v>
                </c:pt>
                <c:pt idx="8">
                  <c:v>2.62</c:v>
                </c:pt>
                <c:pt idx="9">
                  <c:v>3.65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overlap val="100"/>
        <c:axId val="379753344"/>
        <c:axId val="113979824"/>
      </c:barChart>
      <c:catAx>
        <c:axId val="379753344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Title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crossAx val="113979824"/>
        <c:crosses val="autoZero"/>
        <c:auto val="1"/>
        <c:lblAlgn val="ctr"/>
        <c:lblOffset val="100"/>
        <c:noMultiLvlLbl val="0"/>
      </c:catAx>
      <c:valAx>
        <c:axId val="113979824"/>
        <c:scaling>
          <c:orientation val="minMax"/>
        </c:scaling>
        <c:delete val="0"/>
        <c:axPos val="l"/>
        <c:majorGridlines>
          <c:spPr>
            <a:ln>
              <a:solidFill>
                <a:sysClr val="windowText" lastClr="000000">
                  <a:lumMod val="15000"/>
                  <a:lumOff val="85000"/>
                </a:sysClr>
              </a:solidFill>
            </a:ln>
          </c:spPr>
        </c:majorGridlines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Timing breakdown</a:t>
                </a:r>
                <a:r>
                  <a:rPr lang="en-US" baseline="0"/>
                  <a:t> </a:t>
                </a:r>
                <a:r>
                  <a:rPr lang="en-US"/>
                  <a:t>(usec)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379753344"/>
        <c:crosses val="autoZero"/>
        <c:crossBetween val="between"/>
      </c:valAx>
      <c:spPr>
        <a:solidFill>
          <a:sysClr val="window" lastClr="FFFFFF"/>
        </a:solidFill>
      </c:spPr>
    </c:plotArea>
    <c:legend>
      <c:legendPos val="b"/>
      <c:layout/>
      <c:overlay val="1"/>
      <c:spPr>
        <a:solidFill>
          <a:schemeClr val="bg1"/>
        </a:solidFill>
        <a:ln>
          <a:noFill/>
        </a:ln>
      </c:spPr>
    </c:legend>
    <c:plotVisOnly val="1"/>
    <c:dispBlanksAs val="gap"/>
    <c:showDLblsOverMax val="0"/>
  </c:chart>
  <c:spPr>
    <a:solidFill>
      <a:sysClr val="window" lastClr="FFFFFF"/>
    </a:solidFill>
    <a:ln>
      <a:noFill/>
    </a:ln>
  </c:spPr>
  <c:txPr>
    <a:bodyPr/>
    <a:lstStyle/>
    <a:p>
      <a:pPr>
        <a:defRPr sz="1400"/>
      </a:pPr>
      <a:endParaRPr lang="en-US"/>
    </a:p>
  </c:txPr>
  <c:externalData r:id="rId2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54798135420802"/>
          <c:y val="0.0418459294476184"/>
          <c:w val="0.816189723586871"/>
          <c:h val="0.772835141578621"/>
        </c:manualLayout>
      </c:layout>
      <c:lineChart>
        <c:grouping val="standard"/>
        <c:varyColors val="0"/>
        <c:ser>
          <c:idx val="1"/>
          <c:order val="0"/>
          <c:tx>
            <c:strRef>
              <c:f>'poll-latency (2)'!$A$25</c:f>
              <c:strCache>
                <c:ptCount val="1"/>
                <c:pt idx="0">
                  <c:v>CLH</c:v>
                </c:pt>
              </c:strCache>
            </c:strRef>
          </c:tx>
          <c:spPr>
            <a:ln w="444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44450">
                <a:solidFill>
                  <a:schemeClr val="accent2"/>
                </a:solidFill>
              </a:ln>
              <a:effectLst/>
            </c:spPr>
          </c:marker>
          <c:cat>
            <c:numRef>
              <c:f>'poll-latency (2)'!$A$3:$A$21</c:f>
              <c:numCache>
                <c:formatCode>General</c:formatCode>
                <c:ptCount val="19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6.0</c:v>
                </c:pt>
                <c:pt idx="4">
                  <c:v>8.0</c:v>
                </c:pt>
                <c:pt idx="5">
                  <c:v>10.0</c:v>
                </c:pt>
                <c:pt idx="6">
                  <c:v>12.0</c:v>
                </c:pt>
                <c:pt idx="7">
                  <c:v>14.0</c:v>
                </c:pt>
                <c:pt idx="8">
                  <c:v>16.0</c:v>
                </c:pt>
                <c:pt idx="9">
                  <c:v>18.0</c:v>
                </c:pt>
                <c:pt idx="10">
                  <c:v>20.0</c:v>
                </c:pt>
                <c:pt idx="11">
                  <c:v>22.0</c:v>
                </c:pt>
                <c:pt idx="12">
                  <c:v>24.0</c:v>
                </c:pt>
                <c:pt idx="13">
                  <c:v>26.0</c:v>
                </c:pt>
                <c:pt idx="14">
                  <c:v>28.0</c:v>
                </c:pt>
                <c:pt idx="15">
                  <c:v>30.0</c:v>
                </c:pt>
                <c:pt idx="16">
                  <c:v>32.0</c:v>
                </c:pt>
                <c:pt idx="17">
                  <c:v>34.0</c:v>
                </c:pt>
                <c:pt idx="18">
                  <c:v>36.0</c:v>
                </c:pt>
              </c:numCache>
            </c:numRef>
          </c:cat>
          <c:val>
            <c:numRef>
              <c:f>'poll-latency (2)'!$C$27:$C$45</c:f>
              <c:numCache>
                <c:formatCode>General</c:formatCode>
                <c:ptCount val="19"/>
                <c:pt idx="0">
                  <c:v>9.06</c:v>
                </c:pt>
                <c:pt idx="1">
                  <c:v>7.04</c:v>
                </c:pt>
                <c:pt idx="2">
                  <c:v>11.72</c:v>
                </c:pt>
                <c:pt idx="3">
                  <c:v>16.04</c:v>
                </c:pt>
                <c:pt idx="4">
                  <c:v>21.12</c:v>
                </c:pt>
                <c:pt idx="5">
                  <c:v>24.87</c:v>
                </c:pt>
                <c:pt idx="6">
                  <c:v>29.43</c:v>
                </c:pt>
                <c:pt idx="7">
                  <c:v>34.21</c:v>
                </c:pt>
                <c:pt idx="8">
                  <c:v>39.44</c:v>
                </c:pt>
                <c:pt idx="9">
                  <c:v>44.26</c:v>
                </c:pt>
                <c:pt idx="10">
                  <c:v>46.89</c:v>
                </c:pt>
                <c:pt idx="11">
                  <c:v>50.77</c:v>
                </c:pt>
                <c:pt idx="12">
                  <c:v>55.0</c:v>
                </c:pt>
                <c:pt idx="13">
                  <c:v>58.83</c:v>
                </c:pt>
                <c:pt idx="14">
                  <c:v>62.65</c:v>
                </c:pt>
                <c:pt idx="15">
                  <c:v>66.74</c:v>
                </c:pt>
                <c:pt idx="16">
                  <c:v>70.13</c:v>
                </c:pt>
                <c:pt idx="17">
                  <c:v>73.81</c:v>
                </c:pt>
                <c:pt idx="18">
                  <c:v>77.31</c:v>
                </c:pt>
              </c:numCache>
            </c:numRef>
          </c:val>
          <c:smooth val="0"/>
        </c:ser>
        <c:ser>
          <c:idx val="0"/>
          <c:order val="1"/>
          <c:tx>
            <c:strRef>
              <c:f>'poll-latency (2)'!$A$49</c:f>
              <c:strCache>
                <c:ptCount val="1"/>
                <c:pt idx="0">
                  <c:v>P-CLH</c:v>
                </c:pt>
              </c:strCache>
            </c:strRef>
          </c:tx>
          <c:spPr>
            <a:ln w="444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44450">
                <a:solidFill>
                  <a:schemeClr val="accent1"/>
                </a:solidFill>
              </a:ln>
              <a:effectLst/>
            </c:spPr>
          </c:marker>
          <c:cat>
            <c:numRef>
              <c:f>'poll-latency (2)'!$A$3:$A$21</c:f>
              <c:numCache>
                <c:formatCode>General</c:formatCode>
                <c:ptCount val="19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6.0</c:v>
                </c:pt>
                <c:pt idx="4">
                  <c:v>8.0</c:v>
                </c:pt>
                <c:pt idx="5">
                  <c:v>10.0</c:v>
                </c:pt>
                <c:pt idx="6">
                  <c:v>12.0</c:v>
                </c:pt>
                <c:pt idx="7">
                  <c:v>14.0</c:v>
                </c:pt>
                <c:pt idx="8">
                  <c:v>16.0</c:v>
                </c:pt>
                <c:pt idx="9">
                  <c:v>18.0</c:v>
                </c:pt>
                <c:pt idx="10">
                  <c:v>20.0</c:v>
                </c:pt>
                <c:pt idx="11">
                  <c:v>22.0</c:v>
                </c:pt>
                <c:pt idx="12">
                  <c:v>24.0</c:v>
                </c:pt>
                <c:pt idx="13">
                  <c:v>26.0</c:v>
                </c:pt>
                <c:pt idx="14">
                  <c:v>28.0</c:v>
                </c:pt>
                <c:pt idx="15">
                  <c:v>30.0</c:v>
                </c:pt>
                <c:pt idx="16">
                  <c:v>32.0</c:v>
                </c:pt>
                <c:pt idx="17">
                  <c:v>34.0</c:v>
                </c:pt>
                <c:pt idx="18">
                  <c:v>36.0</c:v>
                </c:pt>
              </c:numCache>
            </c:numRef>
          </c:cat>
          <c:val>
            <c:numRef>
              <c:f>'poll-latency (2)'!$C$51:$C$69</c:f>
              <c:numCache>
                <c:formatCode>General</c:formatCode>
                <c:ptCount val="19"/>
                <c:pt idx="0">
                  <c:v>8.57</c:v>
                </c:pt>
                <c:pt idx="1">
                  <c:v>6.859999999999998</c:v>
                </c:pt>
                <c:pt idx="2">
                  <c:v>8.92</c:v>
                </c:pt>
                <c:pt idx="3">
                  <c:v>11.12</c:v>
                </c:pt>
                <c:pt idx="4">
                  <c:v>13.45</c:v>
                </c:pt>
                <c:pt idx="5">
                  <c:v>15.27</c:v>
                </c:pt>
                <c:pt idx="6">
                  <c:v>17.22</c:v>
                </c:pt>
                <c:pt idx="7">
                  <c:v>19.06</c:v>
                </c:pt>
                <c:pt idx="8">
                  <c:v>21.86</c:v>
                </c:pt>
                <c:pt idx="9">
                  <c:v>24.13</c:v>
                </c:pt>
                <c:pt idx="10">
                  <c:v>25.13</c:v>
                </c:pt>
                <c:pt idx="11">
                  <c:v>27.37</c:v>
                </c:pt>
                <c:pt idx="12">
                  <c:v>27.72</c:v>
                </c:pt>
                <c:pt idx="13">
                  <c:v>30.19</c:v>
                </c:pt>
                <c:pt idx="14">
                  <c:v>32.08</c:v>
                </c:pt>
                <c:pt idx="15">
                  <c:v>32.99</c:v>
                </c:pt>
                <c:pt idx="16">
                  <c:v>35.31</c:v>
                </c:pt>
                <c:pt idx="17">
                  <c:v>36.54</c:v>
                </c:pt>
                <c:pt idx="18">
                  <c:v>37.52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150414976"/>
        <c:axId val="117280624"/>
      </c:lineChart>
      <c:catAx>
        <c:axId val="-15041497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1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# Threads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7280624"/>
        <c:crosses val="autoZero"/>
        <c:auto val="1"/>
        <c:lblAlgn val="ctr"/>
        <c:lblOffset val="100"/>
        <c:tickLblSkip val="2"/>
        <c:tickMarkSkip val="1"/>
        <c:noMultiLvlLbl val="0"/>
      </c:catAx>
      <c:valAx>
        <c:axId val="117280624"/>
        <c:scaling>
          <c:logBase val="2.0"/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1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Number of polls per work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504149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l"/>
      <c:layout>
        <c:manualLayout>
          <c:xMode val="edge"/>
          <c:yMode val="edge"/>
          <c:x val="0.599132121352478"/>
          <c:y val="0.661365998228591"/>
          <c:w val="0.351623107159883"/>
          <c:h val="0.124575935034235"/>
        </c:manualLayout>
      </c:layout>
      <c:overlay val="1"/>
      <c:spPr>
        <a:solidFill>
          <a:schemeClr val="bg1"/>
        </a:solidFill>
        <a:ln>
          <a:solidFill>
            <a:schemeClr val="tx1">
              <a:lumMod val="50000"/>
              <a:lumOff val="50000"/>
            </a:schemeClr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ysClr val="windowText" lastClr="000000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 sz="1400">
          <a:solidFill>
            <a:sysClr val="windowText" lastClr="000000"/>
          </a:solidFill>
        </a:defRPr>
      </a:pPr>
      <a:endParaRPr lang="en-US"/>
    </a:p>
  </c:txPr>
  <c:externalData r:id="rId4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lineChart>
        <c:grouping val="standard"/>
        <c:varyColors val="0"/>
        <c:ser>
          <c:idx val="2"/>
          <c:order val="0"/>
          <c:tx>
            <c:strRef>
              <c:f>poll_latency!$O$3</c:f>
              <c:strCache>
                <c:ptCount val="1"/>
                <c:pt idx="0">
                  <c:v>P-CLH</c:v>
                </c:pt>
              </c:strCache>
            </c:strRef>
          </c:tx>
          <c:spPr>
            <a:ln w="31750" cap="rnd">
              <a:solidFill>
                <a:srgbClr val="ED7D3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ED7D31"/>
              </a:solidFill>
              <a:ln w="9525">
                <a:solidFill>
                  <a:srgbClr val="ED7D31"/>
                </a:solidFill>
              </a:ln>
              <a:effectLst/>
            </c:spPr>
          </c:marker>
          <c:cat>
            <c:numRef>
              <c:f>poll_latency!$K$4:$K$24</c:f>
              <c:numCache>
                <c:formatCode>General</c:formatCode>
                <c:ptCount val="21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6.0</c:v>
                </c:pt>
                <c:pt idx="4">
                  <c:v>8.0</c:v>
                </c:pt>
                <c:pt idx="5">
                  <c:v>9.0</c:v>
                </c:pt>
                <c:pt idx="6">
                  <c:v>10.0</c:v>
                </c:pt>
                <c:pt idx="7">
                  <c:v>12.0</c:v>
                </c:pt>
                <c:pt idx="8">
                  <c:v>14.0</c:v>
                </c:pt>
                <c:pt idx="9">
                  <c:v>16.0</c:v>
                </c:pt>
                <c:pt idx="10">
                  <c:v>18.0</c:v>
                </c:pt>
                <c:pt idx="11">
                  <c:v>20.0</c:v>
                </c:pt>
                <c:pt idx="12">
                  <c:v>22.0</c:v>
                </c:pt>
                <c:pt idx="13">
                  <c:v>24.0</c:v>
                </c:pt>
                <c:pt idx="14">
                  <c:v>26.0</c:v>
                </c:pt>
                <c:pt idx="15">
                  <c:v>27.0</c:v>
                </c:pt>
                <c:pt idx="16">
                  <c:v>28.0</c:v>
                </c:pt>
                <c:pt idx="17">
                  <c:v>30.0</c:v>
                </c:pt>
                <c:pt idx="18">
                  <c:v>32.0</c:v>
                </c:pt>
                <c:pt idx="19">
                  <c:v>34.0</c:v>
                </c:pt>
                <c:pt idx="20">
                  <c:v>36.0</c:v>
                </c:pt>
              </c:numCache>
            </c:numRef>
          </c:cat>
          <c:val>
            <c:numRef>
              <c:f>poll_latency!$O$4:$O$24</c:f>
              <c:numCache>
                <c:formatCode>General</c:formatCode>
                <c:ptCount val="21"/>
                <c:pt idx="0">
                  <c:v>1.55</c:v>
                </c:pt>
                <c:pt idx="1">
                  <c:v>2.42</c:v>
                </c:pt>
                <c:pt idx="2">
                  <c:v>2.71</c:v>
                </c:pt>
                <c:pt idx="3">
                  <c:v>2.98</c:v>
                </c:pt>
                <c:pt idx="4">
                  <c:v>3.37</c:v>
                </c:pt>
                <c:pt idx="5">
                  <c:v>3.43</c:v>
                </c:pt>
                <c:pt idx="6">
                  <c:v>3.92</c:v>
                </c:pt>
                <c:pt idx="7">
                  <c:v>4.53</c:v>
                </c:pt>
                <c:pt idx="8">
                  <c:v>5.09</c:v>
                </c:pt>
                <c:pt idx="9">
                  <c:v>5.47</c:v>
                </c:pt>
                <c:pt idx="10">
                  <c:v>5.9</c:v>
                </c:pt>
                <c:pt idx="11">
                  <c:v>6.68</c:v>
                </c:pt>
                <c:pt idx="12">
                  <c:v>7.27</c:v>
                </c:pt>
                <c:pt idx="13">
                  <c:v>7.87</c:v>
                </c:pt>
                <c:pt idx="14">
                  <c:v>8.4</c:v>
                </c:pt>
                <c:pt idx="15">
                  <c:v>8.710000000000001</c:v>
                </c:pt>
                <c:pt idx="16">
                  <c:v>9.220000000000001</c:v>
                </c:pt>
                <c:pt idx="17">
                  <c:v>9.67</c:v>
                </c:pt>
                <c:pt idx="18">
                  <c:v>10.35</c:v>
                </c:pt>
                <c:pt idx="19">
                  <c:v>10.85</c:v>
                </c:pt>
                <c:pt idx="20">
                  <c:v>11.36</c:v>
                </c:pt>
              </c:numCache>
            </c:numRef>
          </c:val>
          <c:smooth val="0"/>
        </c:ser>
        <c:ser>
          <c:idx val="3"/>
          <c:order val="1"/>
          <c:tx>
            <c:strRef>
              <c:f>poll_latency!$P$3</c:f>
              <c:strCache>
                <c:ptCount val="1"/>
                <c:pt idx="0">
                  <c:v>CLH+UCS</c:v>
                </c:pt>
              </c:strCache>
            </c:strRef>
          </c:tx>
          <c:spPr>
            <a:ln w="31750" cap="rnd">
              <a:solidFill>
                <a:srgbClr val="FFC000"/>
              </a:solidFill>
              <a:prstDash val="dash"/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cat>
            <c:numRef>
              <c:f>poll_latency!$K$4:$K$24</c:f>
              <c:numCache>
                <c:formatCode>General</c:formatCode>
                <c:ptCount val="21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6.0</c:v>
                </c:pt>
                <c:pt idx="4">
                  <c:v>8.0</c:v>
                </c:pt>
                <c:pt idx="5">
                  <c:v>9.0</c:v>
                </c:pt>
                <c:pt idx="6">
                  <c:v>10.0</c:v>
                </c:pt>
                <c:pt idx="7">
                  <c:v>12.0</c:v>
                </c:pt>
                <c:pt idx="8">
                  <c:v>14.0</c:v>
                </c:pt>
                <c:pt idx="9">
                  <c:v>16.0</c:v>
                </c:pt>
                <c:pt idx="10">
                  <c:v>18.0</c:v>
                </c:pt>
                <c:pt idx="11">
                  <c:v>20.0</c:v>
                </c:pt>
                <c:pt idx="12">
                  <c:v>22.0</c:v>
                </c:pt>
                <c:pt idx="13">
                  <c:v>24.0</c:v>
                </c:pt>
                <c:pt idx="14">
                  <c:v>26.0</c:v>
                </c:pt>
                <c:pt idx="15">
                  <c:v>27.0</c:v>
                </c:pt>
                <c:pt idx="16">
                  <c:v>28.0</c:v>
                </c:pt>
                <c:pt idx="17">
                  <c:v>30.0</c:v>
                </c:pt>
                <c:pt idx="18">
                  <c:v>32.0</c:v>
                </c:pt>
                <c:pt idx="19">
                  <c:v>34.0</c:v>
                </c:pt>
                <c:pt idx="20">
                  <c:v>36.0</c:v>
                </c:pt>
              </c:numCache>
            </c:numRef>
          </c:cat>
          <c:val>
            <c:numRef>
              <c:f>poll_latency!$P$4:$P$24</c:f>
              <c:numCache>
                <c:formatCode>General</c:formatCode>
                <c:ptCount val="21"/>
                <c:pt idx="0">
                  <c:v>1.55</c:v>
                </c:pt>
                <c:pt idx="1">
                  <c:v>2.21</c:v>
                </c:pt>
                <c:pt idx="2">
                  <c:v>2.27</c:v>
                </c:pt>
                <c:pt idx="3">
                  <c:v>2.31</c:v>
                </c:pt>
                <c:pt idx="4">
                  <c:v>2.35</c:v>
                </c:pt>
                <c:pt idx="5">
                  <c:v>2.57</c:v>
                </c:pt>
                <c:pt idx="6">
                  <c:v>2.73</c:v>
                </c:pt>
                <c:pt idx="7">
                  <c:v>2.69</c:v>
                </c:pt>
                <c:pt idx="8">
                  <c:v>2.66</c:v>
                </c:pt>
                <c:pt idx="9">
                  <c:v>2.76</c:v>
                </c:pt>
                <c:pt idx="10">
                  <c:v>2.79</c:v>
                </c:pt>
                <c:pt idx="11">
                  <c:v>3.39</c:v>
                </c:pt>
                <c:pt idx="12">
                  <c:v>3.67</c:v>
                </c:pt>
                <c:pt idx="13">
                  <c:v>3.54</c:v>
                </c:pt>
                <c:pt idx="14">
                  <c:v>3.62</c:v>
                </c:pt>
                <c:pt idx="15">
                  <c:v>3.68</c:v>
                </c:pt>
                <c:pt idx="16">
                  <c:v>4.159999999999999</c:v>
                </c:pt>
                <c:pt idx="17">
                  <c:v>3.9</c:v>
                </c:pt>
                <c:pt idx="18">
                  <c:v>4.13</c:v>
                </c:pt>
                <c:pt idx="19">
                  <c:v>4.07</c:v>
                </c:pt>
                <c:pt idx="20">
                  <c:v>4.05</c:v>
                </c:pt>
              </c:numCache>
            </c:numRef>
          </c:val>
          <c:smooth val="0"/>
        </c:ser>
        <c:ser>
          <c:idx val="4"/>
          <c:order val="2"/>
          <c:tx>
            <c:strRef>
              <c:f>poll_latency!$Q$3</c:f>
              <c:strCache>
                <c:ptCount val="1"/>
                <c:pt idx="0">
                  <c:v>P-CLH+UCS</c:v>
                </c:pt>
              </c:strCache>
            </c:strRef>
          </c:tx>
          <c:spPr>
            <a:ln w="31750" cap="rnd">
              <a:solidFill>
                <a:schemeClr val="accent5"/>
              </a:solidFill>
              <a:prstDash val="dash"/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cat>
            <c:numRef>
              <c:f>poll_latency!$K$4:$K$24</c:f>
              <c:numCache>
                <c:formatCode>General</c:formatCode>
                <c:ptCount val="21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6.0</c:v>
                </c:pt>
                <c:pt idx="4">
                  <c:v>8.0</c:v>
                </c:pt>
                <c:pt idx="5">
                  <c:v>9.0</c:v>
                </c:pt>
                <c:pt idx="6">
                  <c:v>10.0</c:v>
                </c:pt>
                <c:pt idx="7">
                  <c:v>12.0</c:v>
                </c:pt>
                <c:pt idx="8">
                  <c:v>14.0</c:v>
                </c:pt>
                <c:pt idx="9">
                  <c:v>16.0</c:v>
                </c:pt>
                <c:pt idx="10">
                  <c:v>18.0</c:v>
                </c:pt>
                <c:pt idx="11">
                  <c:v>20.0</c:v>
                </c:pt>
                <c:pt idx="12">
                  <c:v>22.0</c:v>
                </c:pt>
                <c:pt idx="13">
                  <c:v>24.0</c:v>
                </c:pt>
                <c:pt idx="14">
                  <c:v>26.0</c:v>
                </c:pt>
                <c:pt idx="15">
                  <c:v>27.0</c:v>
                </c:pt>
                <c:pt idx="16">
                  <c:v>28.0</c:v>
                </c:pt>
                <c:pt idx="17">
                  <c:v>30.0</c:v>
                </c:pt>
                <c:pt idx="18">
                  <c:v>32.0</c:v>
                </c:pt>
                <c:pt idx="19">
                  <c:v>34.0</c:v>
                </c:pt>
                <c:pt idx="20">
                  <c:v>36.0</c:v>
                </c:pt>
              </c:numCache>
            </c:numRef>
          </c:cat>
          <c:val>
            <c:numRef>
              <c:f>poll_latency!$Q$4:$Q$24</c:f>
              <c:numCache>
                <c:formatCode>General</c:formatCode>
                <c:ptCount val="21"/>
                <c:pt idx="0">
                  <c:v>1.56</c:v>
                </c:pt>
                <c:pt idx="1">
                  <c:v>2.29</c:v>
                </c:pt>
                <c:pt idx="2">
                  <c:v>2.23</c:v>
                </c:pt>
                <c:pt idx="3">
                  <c:v>2.29</c:v>
                </c:pt>
                <c:pt idx="4">
                  <c:v>2.35</c:v>
                </c:pt>
                <c:pt idx="5">
                  <c:v>2.79</c:v>
                </c:pt>
                <c:pt idx="6">
                  <c:v>2.5</c:v>
                </c:pt>
                <c:pt idx="7">
                  <c:v>2.59</c:v>
                </c:pt>
                <c:pt idx="8">
                  <c:v>2.5</c:v>
                </c:pt>
                <c:pt idx="9">
                  <c:v>2.74</c:v>
                </c:pt>
                <c:pt idx="10">
                  <c:v>2.49</c:v>
                </c:pt>
                <c:pt idx="11">
                  <c:v>2.72</c:v>
                </c:pt>
                <c:pt idx="12">
                  <c:v>3.02</c:v>
                </c:pt>
                <c:pt idx="13">
                  <c:v>2.67</c:v>
                </c:pt>
                <c:pt idx="14">
                  <c:v>3.16</c:v>
                </c:pt>
                <c:pt idx="15">
                  <c:v>3.03</c:v>
                </c:pt>
                <c:pt idx="16">
                  <c:v>3.46</c:v>
                </c:pt>
                <c:pt idx="17">
                  <c:v>3.05</c:v>
                </c:pt>
                <c:pt idx="18">
                  <c:v>3.4</c:v>
                </c:pt>
                <c:pt idx="19">
                  <c:v>3.4</c:v>
                </c:pt>
                <c:pt idx="20">
                  <c:v>3.31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150549440"/>
        <c:axId val="-150561872"/>
      </c:lineChart>
      <c:catAx>
        <c:axId val="-15054944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1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# Threads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50561872"/>
        <c:crosses val="autoZero"/>
        <c:auto val="1"/>
        <c:lblAlgn val="ctr"/>
        <c:lblOffset val="100"/>
        <c:tickLblSkip val="4"/>
        <c:tickMarkSkip val="1"/>
        <c:noMultiLvlLbl val="0"/>
      </c:catAx>
      <c:valAx>
        <c:axId val="-150561872"/>
        <c:scaling>
          <c:logBase val="2.0"/>
          <c:orientation val="minMax"/>
          <c:max val="32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1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Latency (usec)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1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505494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l"/>
      <c:layout>
        <c:manualLayout>
          <c:xMode val="edge"/>
          <c:yMode val="edge"/>
          <c:x val="0.259641605656179"/>
          <c:y val="0.0682751621885595"/>
          <c:w val="0.433145959052347"/>
          <c:h val="0.203415196473616"/>
        </c:manualLayout>
      </c:layout>
      <c:overlay val="1"/>
      <c:spPr>
        <a:solidFill>
          <a:schemeClr val="bg1"/>
        </a:solidFill>
        <a:ln>
          <a:solidFill>
            <a:schemeClr val="tx1">
              <a:lumMod val="50000"/>
              <a:lumOff val="50000"/>
            </a:schemeClr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ysClr val="windowText" lastClr="000000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 sz="1400">
          <a:solidFill>
            <a:sysClr val="windowText" lastClr="000000"/>
          </a:solidFill>
        </a:defRPr>
      </a:pPr>
      <a:endParaRPr lang="en-US"/>
    </a:p>
  </c:txPr>
  <c:externalData r:id="rId4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poll_latency!$N$26</c:f>
              <c:strCache>
                <c:ptCount val="1"/>
                <c:pt idx="0">
                  <c:v>ISSUE</c:v>
                </c:pt>
              </c:strCache>
            </c:strRef>
          </c:tx>
          <c:invertIfNegative val="0"/>
          <c:cat>
            <c:multiLvlStrRef>
              <c:f>poll_latency!$L$42:$M$51</c:f>
              <c:multiLvlStrCache>
                <c:ptCount val="10"/>
                <c:lvl>
                  <c:pt idx="0">
                    <c:v>1</c:v>
                  </c:pt>
                  <c:pt idx="1">
                    <c:v>9</c:v>
                  </c:pt>
                  <c:pt idx="2">
                    <c:v>18</c:v>
                  </c:pt>
                  <c:pt idx="3">
                    <c:v>27</c:v>
                  </c:pt>
                  <c:pt idx="4">
                    <c:v>36</c:v>
                  </c:pt>
                  <c:pt idx="5">
                    <c:v>1</c:v>
                  </c:pt>
                  <c:pt idx="6">
                    <c:v>9</c:v>
                  </c:pt>
                  <c:pt idx="7">
                    <c:v>18</c:v>
                  </c:pt>
                  <c:pt idx="8">
                    <c:v>27</c:v>
                  </c:pt>
                  <c:pt idx="9">
                    <c:v>36</c:v>
                  </c:pt>
                </c:lvl>
                <c:lvl>
                  <c:pt idx="0">
                    <c:v>P-CLH</c:v>
                  </c:pt>
                  <c:pt idx="5">
                    <c:v>P-CLH+UCS</c:v>
                  </c:pt>
                </c:lvl>
              </c:multiLvlStrCache>
            </c:multiLvlStrRef>
          </c:cat>
          <c:val>
            <c:numRef>
              <c:f>poll_latency!$N$42:$N$51</c:f>
              <c:numCache>
                <c:formatCode>General</c:formatCode>
                <c:ptCount val="10"/>
                <c:pt idx="0">
                  <c:v>0.17</c:v>
                </c:pt>
                <c:pt idx="1">
                  <c:v>0.54</c:v>
                </c:pt>
                <c:pt idx="2">
                  <c:v>0.83</c:v>
                </c:pt>
                <c:pt idx="3">
                  <c:v>0.95</c:v>
                </c:pt>
                <c:pt idx="4">
                  <c:v>1.02</c:v>
                </c:pt>
                <c:pt idx="5">
                  <c:v>0.18</c:v>
                </c:pt>
                <c:pt idx="6">
                  <c:v>0.55</c:v>
                </c:pt>
                <c:pt idx="7">
                  <c:v>0.69</c:v>
                </c:pt>
                <c:pt idx="8">
                  <c:v>0.83</c:v>
                </c:pt>
                <c:pt idx="9">
                  <c:v>0.92</c:v>
                </c:pt>
              </c:numCache>
            </c:numRef>
          </c:val>
        </c:ser>
        <c:ser>
          <c:idx val="1"/>
          <c:order val="1"/>
          <c:tx>
            <c:strRef>
              <c:f>poll_latency!$O$26</c:f>
              <c:strCache>
                <c:ptCount val="1"/>
                <c:pt idx="0">
                  <c:v>POLL</c:v>
                </c:pt>
              </c:strCache>
            </c:strRef>
          </c:tx>
          <c:invertIfNegative val="0"/>
          <c:cat>
            <c:multiLvlStrRef>
              <c:f>poll_latency!$L$42:$M$51</c:f>
              <c:multiLvlStrCache>
                <c:ptCount val="10"/>
                <c:lvl>
                  <c:pt idx="0">
                    <c:v>1</c:v>
                  </c:pt>
                  <c:pt idx="1">
                    <c:v>9</c:v>
                  </c:pt>
                  <c:pt idx="2">
                    <c:v>18</c:v>
                  </c:pt>
                  <c:pt idx="3">
                    <c:v>27</c:v>
                  </c:pt>
                  <c:pt idx="4">
                    <c:v>36</c:v>
                  </c:pt>
                  <c:pt idx="5">
                    <c:v>1</c:v>
                  </c:pt>
                  <c:pt idx="6">
                    <c:v>9</c:v>
                  </c:pt>
                  <c:pt idx="7">
                    <c:v>18</c:v>
                  </c:pt>
                  <c:pt idx="8">
                    <c:v>27</c:v>
                  </c:pt>
                  <c:pt idx="9">
                    <c:v>36</c:v>
                  </c:pt>
                </c:lvl>
                <c:lvl>
                  <c:pt idx="0">
                    <c:v>P-CLH</c:v>
                  </c:pt>
                  <c:pt idx="5">
                    <c:v>P-CLH+UCS</c:v>
                  </c:pt>
                </c:lvl>
              </c:multiLvlStrCache>
            </c:multiLvlStrRef>
          </c:cat>
          <c:val>
            <c:numRef>
              <c:f>poll_latency!$O$42:$O$51</c:f>
              <c:numCache>
                <c:formatCode>General</c:formatCode>
                <c:ptCount val="10"/>
                <c:pt idx="0">
                  <c:v>0.19</c:v>
                </c:pt>
                <c:pt idx="1">
                  <c:v>0.51</c:v>
                </c:pt>
                <c:pt idx="2">
                  <c:v>0.77</c:v>
                </c:pt>
                <c:pt idx="3">
                  <c:v>0.83</c:v>
                </c:pt>
                <c:pt idx="4">
                  <c:v>0.87</c:v>
                </c:pt>
                <c:pt idx="5">
                  <c:v>0.19</c:v>
                </c:pt>
                <c:pt idx="6">
                  <c:v>0.75</c:v>
                </c:pt>
                <c:pt idx="7">
                  <c:v>0.71</c:v>
                </c:pt>
                <c:pt idx="8">
                  <c:v>0.68</c:v>
                </c:pt>
                <c:pt idx="9">
                  <c:v>0.8</c:v>
                </c:pt>
              </c:numCache>
            </c:numRef>
          </c:val>
        </c:ser>
        <c:ser>
          <c:idx val="2"/>
          <c:order val="2"/>
          <c:tx>
            <c:strRef>
              <c:f>poll_latency!$P$26</c:f>
              <c:strCache>
                <c:ptCount val="1"/>
                <c:pt idx="0">
                  <c:v>EMPTY CS</c:v>
                </c:pt>
              </c:strCache>
            </c:strRef>
          </c:tx>
          <c:invertIfNegative val="0"/>
          <c:cat>
            <c:multiLvlStrRef>
              <c:f>poll_latency!$L$42:$M$51</c:f>
              <c:multiLvlStrCache>
                <c:ptCount val="10"/>
                <c:lvl>
                  <c:pt idx="0">
                    <c:v>1</c:v>
                  </c:pt>
                  <c:pt idx="1">
                    <c:v>9</c:v>
                  </c:pt>
                  <c:pt idx="2">
                    <c:v>18</c:v>
                  </c:pt>
                  <c:pt idx="3">
                    <c:v>27</c:v>
                  </c:pt>
                  <c:pt idx="4">
                    <c:v>36</c:v>
                  </c:pt>
                  <c:pt idx="5">
                    <c:v>1</c:v>
                  </c:pt>
                  <c:pt idx="6">
                    <c:v>9</c:v>
                  </c:pt>
                  <c:pt idx="7">
                    <c:v>18</c:v>
                  </c:pt>
                  <c:pt idx="8">
                    <c:v>27</c:v>
                  </c:pt>
                  <c:pt idx="9">
                    <c:v>36</c:v>
                  </c:pt>
                </c:lvl>
                <c:lvl>
                  <c:pt idx="0">
                    <c:v>P-CLH</c:v>
                  </c:pt>
                  <c:pt idx="5">
                    <c:v>P-CLH+UCS</c:v>
                  </c:pt>
                </c:lvl>
              </c:multiLvlStrCache>
            </c:multiLvlStrRef>
          </c:cat>
          <c:val>
            <c:numRef>
              <c:f>poll_latency!$P$42:$P$51</c:f>
              <c:numCache>
                <c:formatCode>General</c:formatCode>
                <c:ptCount val="10"/>
                <c:pt idx="0">
                  <c:v>0.69</c:v>
                </c:pt>
                <c:pt idx="1">
                  <c:v>1.62</c:v>
                </c:pt>
                <c:pt idx="2">
                  <c:v>2.75</c:v>
                </c:pt>
                <c:pt idx="3">
                  <c:v>4.31</c:v>
                </c:pt>
                <c:pt idx="4">
                  <c:v>5.83</c:v>
                </c:pt>
                <c:pt idx="5">
                  <c:v>0.69</c:v>
                </c:pt>
                <c:pt idx="6">
                  <c:v>0.76</c:v>
                </c:pt>
                <c:pt idx="7">
                  <c:v>0.59</c:v>
                </c:pt>
                <c:pt idx="8">
                  <c:v>0.62</c:v>
                </c:pt>
                <c:pt idx="9">
                  <c:v>0.65</c:v>
                </c:pt>
              </c:numCache>
            </c:numRef>
          </c:val>
        </c:ser>
        <c:ser>
          <c:idx val="3"/>
          <c:order val="3"/>
          <c:tx>
            <c:strRef>
              <c:f>poll_latency!$Q$26</c:f>
              <c:strCache>
                <c:ptCount val="1"/>
                <c:pt idx="0">
                  <c:v>SYNC</c:v>
                </c:pt>
              </c:strCache>
            </c:strRef>
          </c:tx>
          <c:invertIfNegative val="0"/>
          <c:cat>
            <c:multiLvlStrRef>
              <c:f>poll_latency!$L$42:$M$51</c:f>
              <c:multiLvlStrCache>
                <c:ptCount val="10"/>
                <c:lvl>
                  <c:pt idx="0">
                    <c:v>1</c:v>
                  </c:pt>
                  <c:pt idx="1">
                    <c:v>9</c:v>
                  </c:pt>
                  <c:pt idx="2">
                    <c:v>18</c:v>
                  </c:pt>
                  <c:pt idx="3">
                    <c:v>27</c:v>
                  </c:pt>
                  <c:pt idx="4">
                    <c:v>36</c:v>
                  </c:pt>
                  <c:pt idx="5">
                    <c:v>1</c:v>
                  </c:pt>
                  <c:pt idx="6">
                    <c:v>9</c:v>
                  </c:pt>
                  <c:pt idx="7">
                    <c:v>18</c:v>
                  </c:pt>
                  <c:pt idx="8">
                    <c:v>27</c:v>
                  </c:pt>
                  <c:pt idx="9">
                    <c:v>36</c:v>
                  </c:pt>
                </c:lvl>
                <c:lvl>
                  <c:pt idx="0">
                    <c:v>P-CLH</c:v>
                  </c:pt>
                  <c:pt idx="5">
                    <c:v>P-CLH+UCS</c:v>
                  </c:pt>
                </c:lvl>
              </c:multiLvlStrCache>
            </c:multiLvlStrRef>
          </c:cat>
          <c:val>
            <c:numRef>
              <c:f>poll_latency!$Q$42:$Q$51</c:f>
              <c:numCache>
                <c:formatCode>General</c:formatCode>
                <c:ptCount val="10"/>
                <c:pt idx="0">
                  <c:v>0.49</c:v>
                </c:pt>
                <c:pt idx="1">
                  <c:v>0.76</c:v>
                </c:pt>
                <c:pt idx="2">
                  <c:v>1.55</c:v>
                </c:pt>
                <c:pt idx="3">
                  <c:v>2.62</c:v>
                </c:pt>
                <c:pt idx="4">
                  <c:v>3.65</c:v>
                </c:pt>
                <c:pt idx="5">
                  <c:v>0.5</c:v>
                </c:pt>
                <c:pt idx="6">
                  <c:v>0.74</c:v>
                </c:pt>
                <c:pt idx="7">
                  <c:v>0.72</c:v>
                </c:pt>
                <c:pt idx="8">
                  <c:v>0.89</c:v>
                </c:pt>
                <c:pt idx="9">
                  <c:v>0.94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overlap val="100"/>
        <c:axId val="274770432"/>
        <c:axId val="275329200"/>
      </c:barChart>
      <c:catAx>
        <c:axId val="274770432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Title</a:t>
                </a:r>
              </a:p>
            </c:rich>
          </c:tx>
          <c:layout/>
          <c:overlay val="0"/>
        </c:title>
        <c:numFmt formatCode="General" sourceLinked="0"/>
        <c:majorTickMark val="none"/>
        <c:minorTickMark val="none"/>
        <c:tickLblPos val="nextTo"/>
        <c:crossAx val="275329200"/>
        <c:crosses val="autoZero"/>
        <c:auto val="1"/>
        <c:lblAlgn val="ctr"/>
        <c:lblOffset val="100"/>
        <c:noMultiLvlLbl val="0"/>
      </c:catAx>
      <c:valAx>
        <c:axId val="275329200"/>
        <c:scaling>
          <c:orientation val="minMax"/>
        </c:scaling>
        <c:delete val="0"/>
        <c:axPos val="l"/>
        <c:majorGridlines>
          <c:spPr>
            <a:ln>
              <a:solidFill>
                <a:sysClr val="windowText" lastClr="000000">
                  <a:lumMod val="15000"/>
                  <a:lumOff val="85000"/>
                </a:sysClr>
              </a:solidFill>
            </a:ln>
          </c:spPr>
        </c:majorGridlines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Timing</a:t>
                </a:r>
                <a:r>
                  <a:rPr lang="en-US" baseline="0"/>
                  <a:t> </a:t>
                </a:r>
                <a:r>
                  <a:rPr lang="en-US"/>
                  <a:t>breakdown (usec)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274770432"/>
        <c:crosses val="autoZero"/>
        <c:crossBetween val="between"/>
      </c:valAx>
    </c:plotArea>
    <c:legend>
      <c:legendPos val="b"/>
      <c:layout/>
      <c:overlay val="1"/>
      <c:spPr>
        <a:solidFill>
          <a:schemeClr val="bg1"/>
        </a:solidFill>
        <a:ln>
          <a:noFill/>
        </a:ln>
      </c:spPr>
    </c:legend>
    <c:plotVisOnly val="1"/>
    <c:dispBlanksAs val="gap"/>
    <c:showDLblsOverMax val="0"/>
  </c:chart>
  <c:spPr>
    <a:solidFill>
      <a:sysClr val="window" lastClr="FFFFFF"/>
    </a:solidFill>
    <a:ln>
      <a:noFill/>
    </a:ln>
  </c:spPr>
  <c:txPr>
    <a:bodyPr/>
    <a:lstStyle/>
    <a:p>
      <a:pPr>
        <a:defRPr sz="1400"/>
      </a:pPr>
      <a:endParaRPr lang="en-US"/>
    </a:p>
  </c:txPr>
  <c:externalData r:id="rId2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>
        <c:manualLayout>
          <c:layoutTarget val="inner"/>
          <c:xMode val="edge"/>
          <c:yMode val="edge"/>
          <c:x val="0.305051255518984"/>
          <c:y val="0.0483059052937932"/>
          <c:w val="0.647108135134798"/>
          <c:h val="0.558845778632909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pollN2N_msgrate!$N$26</c:f>
              <c:strCache>
                <c:ptCount val="1"/>
                <c:pt idx="0">
                  <c:v>ISSUE</c:v>
                </c:pt>
              </c:strCache>
            </c:strRef>
          </c:tx>
          <c:invertIfNegative val="0"/>
          <c:cat>
            <c:multiLvlStrRef>
              <c:f>pollN2N_msgrate!$L$42:$M$51</c:f>
              <c:multiLvlStrCache>
                <c:ptCount val="10"/>
                <c:lvl>
                  <c:pt idx="0">
                    <c:v>1</c:v>
                  </c:pt>
                  <c:pt idx="1">
                    <c:v>9</c:v>
                  </c:pt>
                  <c:pt idx="2">
                    <c:v>18</c:v>
                  </c:pt>
                  <c:pt idx="3">
                    <c:v>27</c:v>
                  </c:pt>
                  <c:pt idx="4">
                    <c:v>36</c:v>
                  </c:pt>
                  <c:pt idx="5">
                    <c:v>1</c:v>
                  </c:pt>
                  <c:pt idx="6">
                    <c:v>9</c:v>
                  </c:pt>
                  <c:pt idx="7">
                    <c:v>18</c:v>
                  </c:pt>
                  <c:pt idx="8">
                    <c:v>27</c:v>
                  </c:pt>
                  <c:pt idx="9">
                    <c:v>36</c:v>
                  </c:pt>
                </c:lvl>
                <c:lvl>
                  <c:pt idx="0">
                    <c:v>P-CLH</c:v>
                  </c:pt>
                  <c:pt idx="5">
                    <c:v>P-CLH+UCS</c:v>
                  </c:pt>
                </c:lvl>
              </c:multiLvlStrCache>
            </c:multiLvlStrRef>
          </c:cat>
          <c:val>
            <c:numRef>
              <c:f>pollN2N_msgrate!$N$42:$N$51</c:f>
              <c:numCache>
                <c:formatCode>General</c:formatCode>
                <c:ptCount val="10"/>
                <c:pt idx="0">
                  <c:v>0.19</c:v>
                </c:pt>
                <c:pt idx="1">
                  <c:v>0.68</c:v>
                </c:pt>
                <c:pt idx="2">
                  <c:v>0.92</c:v>
                </c:pt>
                <c:pt idx="3">
                  <c:v>1.1</c:v>
                </c:pt>
                <c:pt idx="4">
                  <c:v>1.38</c:v>
                </c:pt>
                <c:pt idx="5">
                  <c:v>0.2</c:v>
                </c:pt>
                <c:pt idx="6">
                  <c:v>0.53</c:v>
                </c:pt>
                <c:pt idx="7">
                  <c:v>0.82</c:v>
                </c:pt>
                <c:pt idx="8">
                  <c:v>0.95</c:v>
                </c:pt>
                <c:pt idx="9">
                  <c:v>1.08</c:v>
                </c:pt>
              </c:numCache>
            </c:numRef>
          </c:val>
        </c:ser>
        <c:ser>
          <c:idx val="1"/>
          <c:order val="1"/>
          <c:tx>
            <c:strRef>
              <c:f>pollN2N_msgrate!$O$26</c:f>
              <c:strCache>
                <c:ptCount val="1"/>
                <c:pt idx="0">
                  <c:v>POLL</c:v>
                </c:pt>
              </c:strCache>
            </c:strRef>
          </c:tx>
          <c:invertIfNegative val="0"/>
          <c:cat>
            <c:multiLvlStrRef>
              <c:f>pollN2N_msgrate!$L$42:$M$51</c:f>
              <c:multiLvlStrCache>
                <c:ptCount val="10"/>
                <c:lvl>
                  <c:pt idx="0">
                    <c:v>1</c:v>
                  </c:pt>
                  <c:pt idx="1">
                    <c:v>9</c:v>
                  </c:pt>
                  <c:pt idx="2">
                    <c:v>18</c:v>
                  </c:pt>
                  <c:pt idx="3">
                    <c:v>27</c:v>
                  </c:pt>
                  <c:pt idx="4">
                    <c:v>36</c:v>
                  </c:pt>
                  <c:pt idx="5">
                    <c:v>1</c:v>
                  </c:pt>
                  <c:pt idx="6">
                    <c:v>9</c:v>
                  </c:pt>
                  <c:pt idx="7">
                    <c:v>18</c:v>
                  </c:pt>
                  <c:pt idx="8">
                    <c:v>27</c:v>
                  </c:pt>
                  <c:pt idx="9">
                    <c:v>36</c:v>
                  </c:pt>
                </c:lvl>
                <c:lvl>
                  <c:pt idx="0">
                    <c:v>P-CLH</c:v>
                  </c:pt>
                  <c:pt idx="5">
                    <c:v>P-CLH+UCS</c:v>
                  </c:pt>
                </c:lvl>
              </c:multiLvlStrCache>
            </c:multiLvlStrRef>
          </c:cat>
          <c:val>
            <c:numRef>
              <c:f>pollN2N_msgrate!$O$42:$O$51</c:f>
              <c:numCache>
                <c:formatCode>General</c:formatCode>
                <c:ptCount val="10"/>
                <c:pt idx="0">
                  <c:v>0.04</c:v>
                </c:pt>
                <c:pt idx="1">
                  <c:v>0.13</c:v>
                </c:pt>
                <c:pt idx="2">
                  <c:v>0.17</c:v>
                </c:pt>
                <c:pt idx="3">
                  <c:v>0.19</c:v>
                </c:pt>
                <c:pt idx="4">
                  <c:v>0.22</c:v>
                </c:pt>
                <c:pt idx="5">
                  <c:v>0.05</c:v>
                </c:pt>
                <c:pt idx="6">
                  <c:v>0.18</c:v>
                </c:pt>
                <c:pt idx="7">
                  <c:v>0.2</c:v>
                </c:pt>
                <c:pt idx="8">
                  <c:v>0.29</c:v>
                </c:pt>
                <c:pt idx="9">
                  <c:v>0.32</c:v>
                </c:pt>
              </c:numCache>
            </c:numRef>
          </c:val>
        </c:ser>
        <c:ser>
          <c:idx val="2"/>
          <c:order val="2"/>
          <c:tx>
            <c:strRef>
              <c:f>pollN2N_msgrate!$P$26</c:f>
              <c:strCache>
                <c:ptCount val="1"/>
                <c:pt idx="0">
                  <c:v>EMPTY CS</c:v>
                </c:pt>
              </c:strCache>
            </c:strRef>
          </c:tx>
          <c:invertIfNegative val="0"/>
          <c:cat>
            <c:multiLvlStrRef>
              <c:f>pollN2N_msgrate!$L$42:$M$51</c:f>
              <c:multiLvlStrCache>
                <c:ptCount val="10"/>
                <c:lvl>
                  <c:pt idx="0">
                    <c:v>1</c:v>
                  </c:pt>
                  <c:pt idx="1">
                    <c:v>9</c:v>
                  </c:pt>
                  <c:pt idx="2">
                    <c:v>18</c:v>
                  </c:pt>
                  <c:pt idx="3">
                    <c:v>27</c:v>
                  </c:pt>
                  <c:pt idx="4">
                    <c:v>36</c:v>
                  </c:pt>
                  <c:pt idx="5">
                    <c:v>1</c:v>
                  </c:pt>
                  <c:pt idx="6">
                    <c:v>9</c:v>
                  </c:pt>
                  <c:pt idx="7">
                    <c:v>18</c:v>
                  </c:pt>
                  <c:pt idx="8">
                    <c:v>27</c:v>
                  </c:pt>
                  <c:pt idx="9">
                    <c:v>36</c:v>
                  </c:pt>
                </c:lvl>
                <c:lvl>
                  <c:pt idx="0">
                    <c:v>P-CLH</c:v>
                  </c:pt>
                  <c:pt idx="5">
                    <c:v>P-CLH+UCS</c:v>
                  </c:pt>
                </c:lvl>
              </c:multiLvlStrCache>
            </c:multiLvlStrRef>
          </c:cat>
          <c:val>
            <c:numRef>
              <c:f>pollN2N_msgrate!$P$42:$P$51</c:f>
              <c:numCache>
                <c:formatCode>General</c:formatCode>
                <c:ptCount val="10"/>
                <c:pt idx="0">
                  <c:v>0.02</c:v>
                </c:pt>
                <c:pt idx="1">
                  <c:v>0.04</c:v>
                </c:pt>
                <c:pt idx="2">
                  <c:v>0.05</c:v>
                </c:pt>
                <c:pt idx="3">
                  <c:v>0.05</c:v>
                </c:pt>
                <c:pt idx="4">
                  <c:v>0.06</c:v>
                </c:pt>
                <c:pt idx="5">
                  <c:v>0.01</c:v>
                </c:pt>
                <c:pt idx="6">
                  <c:v>0.01</c:v>
                </c:pt>
                <c:pt idx="7">
                  <c:v>0.04</c:v>
                </c:pt>
                <c:pt idx="8">
                  <c:v>0.03</c:v>
                </c:pt>
                <c:pt idx="9">
                  <c:v>0.06</c:v>
                </c:pt>
              </c:numCache>
            </c:numRef>
          </c:val>
        </c:ser>
        <c:ser>
          <c:idx val="3"/>
          <c:order val="3"/>
          <c:tx>
            <c:strRef>
              <c:f>pollN2N_msgrate!$Q$26</c:f>
              <c:strCache>
                <c:ptCount val="1"/>
                <c:pt idx="0">
                  <c:v>SYNC</c:v>
                </c:pt>
              </c:strCache>
            </c:strRef>
          </c:tx>
          <c:invertIfNegative val="0"/>
          <c:cat>
            <c:multiLvlStrRef>
              <c:f>pollN2N_msgrate!$L$42:$M$51</c:f>
              <c:multiLvlStrCache>
                <c:ptCount val="10"/>
                <c:lvl>
                  <c:pt idx="0">
                    <c:v>1</c:v>
                  </c:pt>
                  <c:pt idx="1">
                    <c:v>9</c:v>
                  </c:pt>
                  <c:pt idx="2">
                    <c:v>18</c:v>
                  </c:pt>
                  <c:pt idx="3">
                    <c:v>27</c:v>
                  </c:pt>
                  <c:pt idx="4">
                    <c:v>36</c:v>
                  </c:pt>
                  <c:pt idx="5">
                    <c:v>1</c:v>
                  </c:pt>
                  <c:pt idx="6">
                    <c:v>9</c:v>
                  </c:pt>
                  <c:pt idx="7">
                    <c:v>18</c:v>
                  </c:pt>
                  <c:pt idx="8">
                    <c:v>27</c:v>
                  </c:pt>
                  <c:pt idx="9">
                    <c:v>36</c:v>
                  </c:pt>
                </c:lvl>
                <c:lvl>
                  <c:pt idx="0">
                    <c:v>P-CLH</c:v>
                  </c:pt>
                  <c:pt idx="5">
                    <c:v>P-CLH+UCS</c:v>
                  </c:pt>
                </c:lvl>
              </c:multiLvlStrCache>
            </c:multiLvlStrRef>
          </c:cat>
          <c:val>
            <c:numRef>
              <c:f>pollN2N_msgrate!$Q$42:$Q$51</c:f>
              <c:numCache>
                <c:formatCode>General</c:formatCode>
                <c:ptCount val="10"/>
                <c:pt idx="0">
                  <c:v>0.11</c:v>
                </c:pt>
                <c:pt idx="1">
                  <c:v>0.28</c:v>
                </c:pt>
                <c:pt idx="2">
                  <c:v>0.39</c:v>
                </c:pt>
                <c:pt idx="3">
                  <c:v>0.49</c:v>
                </c:pt>
                <c:pt idx="4">
                  <c:v>0.61</c:v>
                </c:pt>
                <c:pt idx="5">
                  <c:v>0.11</c:v>
                </c:pt>
                <c:pt idx="6">
                  <c:v>0.22</c:v>
                </c:pt>
                <c:pt idx="7">
                  <c:v>0.36</c:v>
                </c:pt>
                <c:pt idx="8">
                  <c:v>0.42</c:v>
                </c:pt>
                <c:pt idx="9">
                  <c:v>0.51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overlap val="100"/>
        <c:axId val="380064672"/>
        <c:axId val="310867504"/>
      </c:barChart>
      <c:catAx>
        <c:axId val="38006467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crossAx val="310867504"/>
        <c:crosses val="autoZero"/>
        <c:auto val="1"/>
        <c:lblAlgn val="ctr"/>
        <c:lblOffset val="100"/>
        <c:noMultiLvlLbl val="0"/>
      </c:catAx>
      <c:valAx>
        <c:axId val="310867504"/>
        <c:scaling>
          <c:orientation val="minMax"/>
        </c:scaling>
        <c:delete val="0"/>
        <c:axPos val="l"/>
        <c:majorGridlines>
          <c:spPr>
            <a:ln>
              <a:solidFill>
                <a:sysClr val="windowText" lastClr="000000">
                  <a:lumMod val="15000"/>
                  <a:lumOff val="85000"/>
                </a:sysClr>
              </a:solidFill>
            </a:ln>
          </c:spPr>
        </c:majorGridlines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dirty="0"/>
                  <a:t>Timing </a:t>
                </a:r>
                <a:r>
                  <a:rPr lang="en-US" dirty="0" smtClean="0"/>
                  <a:t>breakdown for Message Rate </a:t>
                </a:r>
                <a:r>
                  <a:rPr lang="en-US" dirty="0"/>
                  <a:t>(</a:t>
                </a:r>
                <a:r>
                  <a:rPr lang="en-US" dirty="0" err="1"/>
                  <a:t>usec</a:t>
                </a:r>
                <a:r>
                  <a:rPr lang="en-US" dirty="0"/>
                  <a:t>)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380064672"/>
        <c:crosses val="autoZero"/>
        <c:crossBetween val="between"/>
      </c:valAx>
    </c:plotArea>
    <c:legend>
      <c:legendPos val="b"/>
      <c:layout>
        <c:manualLayout>
          <c:xMode val="edge"/>
          <c:yMode val="edge"/>
          <c:x val="0.0463694598995144"/>
          <c:y val="0.863814147214644"/>
          <c:w val="0.906095925202902"/>
          <c:h val="0.086674700445053"/>
        </c:manualLayout>
      </c:layout>
      <c:overlay val="1"/>
      <c:spPr>
        <a:solidFill>
          <a:schemeClr val="bg1"/>
        </a:solidFill>
        <a:ln>
          <a:noFill/>
        </a:ln>
      </c:spPr>
    </c:legend>
    <c:plotVisOnly val="1"/>
    <c:dispBlanksAs val="gap"/>
    <c:showDLblsOverMax val="0"/>
  </c:chart>
  <c:spPr>
    <a:solidFill>
      <a:sysClr val="window" lastClr="FFFFFF"/>
    </a:solidFill>
    <a:ln>
      <a:noFill/>
    </a:ln>
  </c:spPr>
  <c:txPr>
    <a:bodyPr/>
    <a:lstStyle/>
    <a:p>
      <a:pPr>
        <a:defRPr sz="1400"/>
      </a:pPr>
      <a:endParaRPr lang="en-US"/>
    </a:p>
  </c:txPr>
  <c:externalData r:id="rId2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>
        <c:manualLayout>
          <c:layoutTarget val="inner"/>
          <c:xMode val="edge"/>
          <c:yMode val="edge"/>
          <c:x val="0.263789829115778"/>
          <c:y val="0.0554213505951913"/>
          <c:w val="0.686770951179444"/>
          <c:h val="0.576520775958833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pollN2N_bw!$N$26</c:f>
              <c:strCache>
                <c:ptCount val="1"/>
                <c:pt idx="0">
                  <c:v>ISSUE</c:v>
                </c:pt>
              </c:strCache>
            </c:strRef>
          </c:tx>
          <c:invertIfNegative val="0"/>
          <c:cat>
            <c:multiLvlStrRef>
              <c:f>pollN2N_bw!$L$42:$M$51</c:f>
              <c:multiLvlStrCache>
                <c:ptCount val="10"/>
                <c:lvl>
                  <c:pt idx="0">
                    <c:v>1</c:v>
                  </c:pt>
                  <c:pt idx="1">
                    <c:v>9</c:v>
                  </c:pt>
                  <c:pt idx="2">
                    <c:v>18</c:v>
                  </c:pt>
                  <c:pt idx="3">
                    <c:v>27</c:v>
                  </c:pt>
                  <c:pt idx="4">
                    <c:v>36</c:v>
                  </c:pt>
                  <c:pt idx="5">
                    <c:v>1</c:v>
                  </c:pt>
                  <c:pt idx="6">
                    <c:v>9</c:v>
                  </c:pt>
                  <c:pt idx="7">
                    <c:v>18</c:v>
                  </c:pt>
                  <c:pt idx="8">
                    <c:v>27</c:v>
                  </c:pt>
                  <c:pt idx="9">
                    <c:v>36</c:v>
                  </c:pt>
                </c:lvl>
                <c:lvl>
                  <c:pt idx="0">
                    <c:v>P-CLH</c:v>
                  </c:pt>
                  <c:pt idx="5">
                    <c:v>P-CLH+UCS</c:v>
                  </c:pt>
                </c:lvl>
              </c:multiLvlStrCache>
            </c:multiLvlStrRef>
          </c:cat>
          <c:val>
            <c:numRef>
              <c:f>pollN2N_bw!$N$42:$N$51</c:f>
              <c:numCache>
                <c:formatCode>General</c:formatCode>
                <c:ptCount val="10"/>
                <c:pt idx="0">
                  <c:v>0.17</c:v>
                </c:pt>
                <c:pt idx="1">
                  <c:v>6.6</c:v>
                </c:pt>
                <c:pt idx="2">
                  <c:v>28.16</c:v>
                </c:pt>
                <c:pt idx="3">
                  <c:v>14.35</c:v>
                </c:pt>
                <c:pt idx="4">
                  <c:v>11.96</c:v>
                </c:pt>
                <c:pt idx="5">
                  <c:v>0.17</c:v>
                </c:pt>
                <c:pt idx="6">
                  <c:v>4.08</c:v>
                </c:pt>
                <c:pt idx="7">
                  <c:v>6.72</c:v>
                </c:pt>
                <c:pt idx="8">
                  <c:v>4.359999999999999</c:v>
                </c:pt>
                <c:pt idx="9">
                  <c:v>6.73</c:v>
                </c:pt>
              </c:numCache>
            </c:numRef>
          </c:val>
        </c:ser>
        <c:ser>
          <c:idx val="1"/>
          <c:order val="1"/>
          <c:tx>
            <c:strRef>
              <c:f>pollN2N_bw!$O$26</c:f>
              <c:strCache>
                <c:ptCount val="1"/>
                <c:pt idx="0">
                  <c:v>POLL</c:v>
                </c:pt>
              </c:strCache>
            </c:strRef>
          </c:tx>
          <c:invertIfNegative val="0"/>
          <c:cat>
            <c:multiLvlStrRef>
              <c:f>pollN2N_bw!$L$42:$M$51</c:f>
              <c:multiLvlStrCache>
                <c:ptCount val="10"/>
                <c:lvl>
                  <c:pt idx="0">
                    <c:v>1</c:v>
                  </c:pt>
                  <c:pt idx="1">
                    <c:v>9</c:v>
                  </c:pt>
                  <c:pt idx="2">
                    <c:v>18</c:v>
                  </c:pt>
                  <c:pt idx="3">
                    <c:v>27</c:v>
                  </c:pt>
                  <c:pt idx="4">
                    <c:v>36</c:v>
                  </c:pt>
                  <c:pt idx="5">
                    <c:v>1</c:v>
                  </c:pt>
                  <c:pt idx="6">
                    <c:v>9</c:v>
                  </c:pt>
                  <c:pt idx="7">
                    <c:v>18</c:v>
                  </c:pt>
                  <c:pt idx="8">
                    <c:v>27</c:v>
                  </c:pt>
                  <c:pt idx="9">
                    <c:v>36</c:v>
                  </c:pt>
                </c:lvl>
                <c:lvl>
                  <c:pt idx="0">
                    <c:v>P-CLH</c:v>
                  </c:pt>
                  <c:pt idx="5">
                    <c:v>P-CLH+UCS</c:v>
                  </c:pt>
                </c:lvl>
              </c:multiLvlStrCache>
            </c:multiLvlStrRef>
          </c:cat>
          <c:val>
            <c:numRef>
              <c:f>pollN2N_bw!$O$42:$O$51</c:f>
              <c:numCache>
                <c:formatCode>General</c:formatCode>
                <c:ptCount val="10"/>
                <c:pt idx="0">
                  <c:v>7.53</c:v>
                </c:pt>
                <c:pt idx="1">
                  <c:v>21.53</c:v>
                </c:pt>
                <c:pt idx="2">
                  <c:v>37.1</c:v>
                </c:pt>
                <c:pt idx="3">
                  <c:v>36.96</c:v>
                </c:pt>
                <c:pt idx="4">
                  <c:v>38.99</c:v>
                </c:pt>
                <c:pt idx="5">
                  <c:v>3.53</c:v>
                </c:pt>
                <c:pt idx="6">
                  <c:v>6.41</c:v>
                </c:pt>
                <c:pt idx="7">
                  <c:v>6.74</c:v>
                </c:pt>
                <c:pt idx="8">
                  <c:v>6.189999999999999</c:v>
                </c:pt>
                <c:pt idx="9">
                  <c:v>7.02</c:v>
                </c:pt>
              </c:numCache>
            </c:numRef>
          </c:val>
        </c:ser>
        <c:ser>
          <c:idx val="2"/>
          <c:order val="2"/>
          <c:tx>
            <c:strRef>
              <c:f>pollN2N_bw!$P$26</c:f>
              <c:strCache>
                <c:ptCount val="1"/>
                <c:pt idx="0">
                  <c:v>EMPTY CS</c:v>
                </c:pt>
              </c:strCache>
            </c:strRef>
          </c:tx>
          <c:invertIfNegative val="0"/>
          <c:cat>
            <c:multiLvlStrRef>
              <c:f>pollN2N_bw!$L$42:$M$51</c:f>
              <c:multiLvlStrCache>
                <c:ptCount val="10"/>
                <c:lvl>
                  <c:pt idx="0">
                    <c:v>1</c:v>
                  </c:pt>
                  <c:pt idx="1">
                    <c:v>9</c:v>
                  </c:pt>
                  <c:pt idx="2">
                    <c:v>18</c:v>
                  </c:pt>
                  <c:pt idx="3">
                    <c:v>27</c:v>
                  </c:pt>
                  <c:pt idx="4">
                    <c:v>36</c:v>
                  </c:pt>
                  <c:pt idx="5">
                    <c:v>1</c:v>
                  </c:pt>
                  <c:pt idx="6">
                    <c:v>9</c:v>
                  </c:pt>
                  <c:pt idx="7">
                    <c:v>18</c:v>
                  </c:pt>
                  <c:pt idx="8">
                    <c:v>27</c:v>
                  </c:pt>
                  <c:pt idx="9">
                    <c:v>36</c:v>
                  </c:pt>
                </c:lvl>
                <c:lvl>
                  <c:pt idx="0">
                    <c:v>P-CLH</c:v>
                  </c:pt>
                  <c:pt idx="5">
                    <c:v>P-CLH+UCS</c:v>
                  </c:pt>
                </c:lvl>
              </c:multiLvlStrCache>
            </c:multiLvlStrRef>
          </c:cat>
          <c:val>
            <c:numRef>
              <c:f>pollN2N_bw!$P$42:$P$51</c:f>
              <c:numCache>
                <c:formatCode>General</c:formatCode>
                <c:ptCount val="10"/>
                <c:pt idx="0">
                  <c:v>123.67</c:v>
                </c:pt>
                <c:pt idx="1">
                  <c:v>159.83</c:v>
                </c:pt>
                <c:pt idx="2">
                  <c:v>227.19</c:v>
                </c:pt>
                <c:pt idx="3">
                  <c:v>262.9299999999999</c:v>
                </c:pt>
                <c:pt idx="4">
                  <c:v>284.03</c:v>
                </c:pt>
                <c:pt idx="5">
                  <c:v>129.8</c:v>
                </c:pt>
                <c:pt idx="6">
                  <c:v>139.63</c:v>
                </c:pt>
                <c:pt idx="7">
                  <c:v>143.97</c:v>
                </c:pt>
                <c:pt idx="8">
                  <c:v>147.46</c:v>
                </c:pt>
                <c:pt idx="9">
                  <c:v>163.97</c:v>
                </c:pt>
              </c:numCache>
            </c:numRef>
          </c:val>
        </c:ser>
        <c:ser>
          <c:idx val="3"/>
          <c:order val="3"/>
          <c:tx>
            <c:strRef>
              <c:f>pollN2N_bw!$Q$26</c:f>
              <c:strCache>
                <c:ptCount val="1"/>
                <c:pt idx="0">
                  <c:v>SYNC</c:v>
                </c:pt>
              </c:strCache>
            </c:strRef>
          </c:tx>
          <c:invertIfNegative val="0"/>
          <c:cat>
            <c:multiLvlStrRef>
              <c:f>pollN2N_bw!$L$42:$M$51</c:f>
              <c:multiLvlStrCache>
                <c:ptCount val="10"/>
                <c:lvl>
                  <c:pt idx="0">
                    <c:v>1</c:v>
                  </c:pt>
                  <c:pt idx="1">
                    <c:v>9</c:v>
                  </c:pt>
                  <c:pt idx="2">
                    <c:v>18</c:v>
                  </c:pt>
                  <c:pt idx="3">
                    <c:v>27</c:v>
                  </c:pt>
                  <c:pt idx="4">
                    <c:v>36</c:v>
                  </c:pt>
                  <c:pt idx="5">
                    <c:v>1</c:v>
                  </c:pt>
                  <c:pt idx="6">
                    <c:v>9</c:v>
                  </c:pt>
                  <c:pt idx="7">
                    <c:v>18</c:v>
                  </c:pt>
                  <c:pt idx="8">
                    <c:v>27</c:v>
                  </c:pt>
                  <c:pt idx="9">
                    <c:v>36</c:v>
                  </c:pt>
                </c:lvl>
                <c:lvl>
                  <c:pt idx="0">
                    <c:v>P-CLH</c:v>
                  </c:pt>
                  <c:pt idx="5">
                    <c:v>P-CLH+UCS</c:v>
                  </c:pt>
                </c:lvl>
              </c:multiLvlStrCache>
            </c:multiLvlStrRef>
          </c:cat>
          <c:val>
            <c:numRef>
              <c:f>pollN2N_bw!$Q$42:$Q$51</c:f>
              <c:numCache>
                <c:formatCode>General</c:formatCode>
                <c:ptCount val="10"/>
                <c:pt idx="0">
                  <c:v>39.39</c:v>
                </c:pt>
                <c:pt idx="1">
                  <c:v>12.49</c:v>
                </c:pt>
                <c:pt idx="2">
                  <c:v>2.51</c:v>
                </c:pt>
                <c:pt idx="3">
                  <c:v>5.88</c:v>
                </c:pt>
                <c:pt idx="4">
                  <c:v>7.68</c:v>
                </c:pt>
                <c:pt idx="5">
                  <c:v>37.24</c:v>
                </c:pt>
                <c:pt idx="6">
                  <c:v>30.72</c:v>
                </c:pt>
                <c:pt idx="7">
                  <c:v>33.86</c:v>
                </c:pt>
                <c:pt idx="8">
                  <c:v>37.97</c:v>
                </c:pt>
                <c:pt idx="9">
                  <c:v>42.31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overlap val="100"/>
        <c:axId val="191180688"/>
        <c:axId val="190990784"/>
      </c:barChart>
      <c:catAx>
        <c:axId val="191180688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crossAx val="190990784"/>
        <c:crosses val="autoZero"/>
        <c:auto val="1"/>
        <c:lblAlgn val="ctr"/>
        <c:lblOffset val="100"/>
        <c:noMultiLvlLbl val="0"/>
      </c:catAx>
      <c:valAx>
        <c:axId val="190990784"/>
        <c:scaling>
          <c:orientation val="minMax"/>
        </c:scaling>
        <c:delete val="0"/>
        <c:axPos val="l"/>
        <c:majorGridlines>
          <c:spPr>
            <a:ln>
              <a:solidFill>
                <a:sysClr val="windowText" lastClr="000000">
                  <a:lumMod val="15000"/>
                  <a:lumOff val="85000"/>
                </a:sysClr>
              </a:solidFill>
            </a:ln>
          </c:spPr>
        </c:majorGridlines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 dirty="0"/>
                  <a:t>Timing </a:t>
                </a:r>
                <a:r>
                  <a:rPr lang="en-US" dirty="0" smtClean="0"/>
                  <a:t>breakdown for bandwidth (</a:t>
                </a:r>
                <a:r>
                  <a:rPr lang="en-US" dirty="0" err="1" smtClean="0"/>
                  <a:t>usec</a:t>
                </a:r>
                <a:r>
                  <a:rPr lang="en-US" dirty="0" smtClean="0"/>
                  <a:t>)</a:t>
                </a:r>
                <a:endParaRPr lang="en-US" dirty="0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91180688"/>
        <c:crosses val="autoZero"/>
        <c:crossBetween val="between"/>
      </c:valAx>
    </c:plotArea>
    <c:legend>
      <c:legendPos val="b"/>
      <c:layout>
        <c:manualLayout>
          <c:xMode val="edge"/>
          <c:yMode val="edge"/>
          <c:x val="0.235315539601667"/>
          <c:y val="0.903921276628016"/>
          <c:w val="0.612702254129998"/>
          <c:h val="0.0727295834062994"/>
        </c:manualLayout>
      </c:layout>
      <c:overlay val="1"/>
      <c:spPr>
        <a:solidFill>
          <a:schemeClr val="bg1"/>
        </a:solidFill>
        <a:ln>
          <a:noFill/>
        </a:ln>
      </c:spPr>
    </c:legend>
    <c:plotVisOnly val="1"/>
    <c:dispBlanksAs val="gap"/>
    <c:showDLblsOverMax val="0"/>
  </c:chart>
  <c:spPr>
    <a:solidFill>
      <a:sysClr val="window" lastClr="FFFFFF"/>
    </a:solidFill>
    <a:ln>
      <a:noFill/>
    </a:ln>
  </c:spPr>
  <c:txPr>
    <a:bodyPr/>
    <a:lstStyle/>
    <a:p>
      <a:pPr>
        <a:defRPr sz="1400"/>
      </a:pPr>
      <a:endParaRPr lang="en-US"/>
    </a:p>
  </c:txPr>
  <c:externalData r:id="rId2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3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800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900" b="0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8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9.xml><?xml version="1.0" encoding="utf-8"?>
<cs:chartStyle xmlns:cs="http://schemas.microsoft.com/office/drawing/2012/chartStyle" xmlns:a="http://schemas.openxmlformats.org/drawingml/2006/main" id="23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800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900" b="0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8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media/image1.jpeg>
</file>

<file path=ppt/media/image2.jpeg>
</file>

<file path=ppt/media/image3.tiff>
</file>

<file path=ppt/media/image4.tif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F32E9B-4B8D-CF4A-8C48-EA95F3BD3490}" type="datetimeFigureOut">
              <a:rPr lang="en-US" smtClean="0"/>
              <a:t>5/15/17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F4A84D-AAC9-0B46-BAF0-C766F0C3A8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1480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F4A84D-AAC9-0B46-BAF0-C766F0C3A80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527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Faster lock hide the</a:t>
            </a:r>
            <a:r>
              <a:rPr lang="en-US" baseline="0" dirty="0" smtClean="0"/>
              <a:t> kernel scheduler in POSIX </a:t>
            </a:r>
            <a:r>
              <a:rPr lang="en-US" baseline="0" dirty="0" err="1" smtClean="0"/>
              <a:t>mutex</a:t>
            </a:r>
            <a:r>
              <a:rPr lang="en-US" baseline="0" dirty="0" smtClean="0"/>
              <a:t> lock</a:t>
            </a:r>
          </a:p>
          <a:p>
            <a:r>
              <a:rPr lang="en-US" dirty="0" smtClean="0"/>
              <a:t>- Circulate</a:t>
            </a:r>
            <a:r>
              <a:rPr lang="en-US" baseline="0" dirty="0" smtClean="0"/>
              <a:t> the CS to different thread so each has chance to progress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0CB429-4C87-6D43-BB83-5EA583BC410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444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F4A84D-AAC9-0B46-BAF0-C766F0C3A80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326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Assuming a random</a:t>
            </a:r>
            <a:r>
              <a:rPr lang="en-US" baseline="0" dirty="0" smtClean="0"/>
              <a:t> arbitration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F4A84D-AAC9-0B46-BAF0-C766F0C3A80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518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" y="1120775"/>
            <a:ext cx="7772400" cy="1470025"/>
          </a:xfrm>
        </p:spPr>
        <p:txBody>
          <a:bodyPr>
            <a:normAutofit/>
          </a:bodyPr>
          <a:lstStyle>
            <a:lvl1pPr algn="l">
              <a:defRPr sz="30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800" y="2209800"/>
            <a:ext cx="6400800" cy="1752600"/>
          </a:xfrm>
        </p:spPr>
        <p:txBody>
          <a:bodyPr>
            <a:normAutofit/>
          </a:bodyPr>
          <a:lstStyle>
            <a:lvl1pPr marL="0" indent="0" algn="l">
              <a:buNone/>
              <a:defRPr sz="12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71F37-7133-A14F-A2F4-FA3302A8B63A}" type="datetime1">
              <a:rPr lang="en-US" smtClean="0"/>
              <a:t>5/15/17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E1D96-60AF-334E-A2EE-0A4E21EB8E0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57737-0E3E-984A-94C4-62F388206084}" type="datetime1">
              <a:rPr lang="en-US" smtClean="0"/>
              <a:t>5/15/17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E1D96-60AF-334E-A2EE-0A4E21EB8E0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59276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5927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366AC-A1AD-364D-A81B-9B6722B9C9DA}" type="datetime1">
              <a:rPr lang="en-US" smtClean="0"/>
              <a:t>5/15/17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E1D96-60AF-334E-A2EE-0A4E21EB8E0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286000" y="6356350"/>
            <a:ext cx="2133600" cy="365125"/>
          </a:xfrm>
        </p:spPr>
        <p:txBody>
          <a:bodyPr/>
          <a:lstStyle/>
          <a:p>
            <a:fld id="{E57405A8-CBFB-3C47-B663-D2F1326F4B77}" type="datetime1">
              <a:rPr lang="en-US" smtClean="0"/>
              <a:t>5/15/17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0" y="6356350"/>
            <a:ext cx="28956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20000" y="6356350"/>
            <a:ext cx="1066800" cy="365125"/>
          </a:xfrm>
        </p:spPr>
        <p:txBody>
          <a:bodyPr/>
          <a:lstStyle/>
          <a:p>
            <a:fld id="{761E1D96-60AF-334E-A2EE-0A4E21EB8E0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73B15-9AA5-1E43-8EE7-5635F459E9A2}" type="datetime1">
              <a:rPr lang="en-US" smtClean="0"/>
              <a:t>5/15/17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E1D96-60AF-334E-A2EE-0A4E21EB8E0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267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26720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664F4-EBC5-D141-8C7F-2821280C2A4B}" type="datetime1">
              <a:rPr lang="en-US" smtClean="0"/>
              <a:t>5/15/17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E1D96-60AF-334E-A2EE-0A4E21EB8E0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69252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69252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0A550-AC04-5045-8D54-493BBCDA2286}" type="datetime1">
              <a:rPr lang="en-US" smtClean="0"/>
              <a:t>5/15/17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E1D96-60AF-334E-A2EE-0A4E21EB8E0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62E99-F2E5-D642-8334-24C9D872CEAE}" type="datetime1">
              <a:rPr lang="en-US" smtClean="0"/>
              <a:t>5/15/17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E1D96-60AF-334E-A2EE-0A4E21EB8E0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B5A82-A7A1-6A47-AE51-44326FFC48EC}" type="datetime1">
              <a:rPr lang="en-US" smtClean="0"/>
              <a:t>5/15/17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E1D96-60AF-334E-A2EE-0A4E21EB8E0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5181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1"/>
            <a:ext cx="3008313" cy="43561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41D9C-326C-C449-B2C0-0B84E34C7A18}" type="datetime1">
              <a:rPr lang="en-US" smtClean="0"/>
              <a:t>5/15/17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E1D96-60AF-334E-A2EE-0A4E21EB8E0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5000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53287-D80C-2244-BB0C-32CB5C2AE026}" type="datetime1">
              <a:rPr lang="en-US" smtClean="0"/>
              <a:t>5/15/17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E1D96-60AF-334E-A2EE-0A4E21EB8E0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68E1E7-87D7-E747-A45D-885BB13A5F8A}" type="datetime1">
              <a:rPr lang="en-US" smtClean="0"/>
              <a:t>5/15/17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1E1D96-60AF-334E-A2EE-0A4E21EB8E0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Georgia"/>
          <a:ea typeface="+mj-ea"/>
          <a:cs typeface="Georgia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Georgia"/>
          <a:ea typeface="+mn-ea"/>
          <a:cs typeface="Georgia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Georgia"/>
          <a:ea typeface="+mn-ea"/>
          <a:cs typeface="Georgia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Georgia"/>
          <a:ea typeface="+mn-ea"/>
          <a:cs typeface="Georgia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Georgia"/>
          <a:ea typeface="+mn-ea"/>
          <a:cs typeface="Georgia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Georgia"/>
          <a:ea typeface="+mn-ea"/>
          <a:cs typeface="Georgia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4" Type="http://schemas.openxmlformats.org/officeDocument/2006/relationships/image" Target="../media/image3.tiff"/><Relationship Id="rId1" Type="http://schemas.openxmlformats.org/officeDocument/2006/relationships/tags" Target="../tags/tag4.xml"/><Relationship Id="rId2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tags" Target="../tags/tag5.xml"/><Relationship Id="rId2" Type="http://schemas.openxmlformats.org/officeDocument/2006/relationships/slideLayout" Target="../slideLayouts/slideLayout2.xml"/><Relationship Id="rId3" Type="http://schemas.openxmlformats.org/officeDocument/2006/relationships/image" Target="../media/image3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3.tiff"/><Relationship Id="rId1" Type="http://schemas.openxmlformats.org/officeDocument/2006/relationships/tags" Target="../tags/tag6.xml"/><Relationship Id="rId2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4" Type="http://schemas.openxmlformats.org/officeDocument/2006/relationships/chart" Target="../charts/chart9.xml"/><Relationship Id="rId5" Type="http://schemas.openxmlformats.org/officeDocument/2006/relationships/image" Target="../media/image3.tiff"/><Relationship Id="rId1" Type="http://schemas.openxmlformats.org/officeDocument/2006/relationships/tags" Target="../tags/tag7.xml"/><Relationship Id="rId2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chart" Target="../charts/chart10.xml"/><Relationship Id="rId3" Type="http://schemas.openxmlformats.org/officeDocument/2006/relationships/image" Target="../media/image3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tags" Target="../tags/tag8.xml"/><Relationship Id="rId2" Type="http://schemas.openxmlformats.org/officeDocument/2006/relationships/slideLayout" Target="../slideLayouts/slideLayout4.xml"/><Relationship Id="rId3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tif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.xml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4.xml"/><Relationship Id="rId2" Type="http://schemas.openxmlformats.org/officeDocument/2006/relationships/chart" Target="../charts/chart1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chart" Target="../charts/char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chart" Target="../charts/chart1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5.xml"/><Relationship Id="rId3" Type="http://schemas.openxmlformats.org/officeDocument/2006/relationships/chart" Target="../charts/chart1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3.tiff"/><Relationship Id="rId1" Type="http://schemas.openxmlformats.org/officeDocument/2006/relationships/tags" Target="../tags/tag1.xml"/><Relationship Id="rId2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4" Type="http://schemas.openxmlformats.org/officeDocument/2006/relationships/image" Target="../media/image3.tiff"/><Relationship Id="rId1" Type="http://schemas.openxmlformats.org/officeDocument/2006/relationships/tags" Target="../tags/tag2.xml"/><Relationship Id="rId2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4" Type="http://schemas.openxmlformats.org/officeDocument/2006/relationships/image" Target="../media/image3.tiff"/><Relationship Id="rId1" Type="http://schemas.openxmlformats.org/officeDocument/2006/relationships/tags" Target="../tags/tag3.xml"/><Relationship Id="rId2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4" Type="http://schemas.openxmlformats.org/officeDocument/2006/relationships/chart" Target="../charts/chart2.xml"/><Relationship Id="rId5" Type="http://schemas.openxmlformats.org/officeDocument/2006/relationships/chart" Target="../charts/chart3.xml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4.xml"/><Relationship Id="rId2" Type="http://schemas.openxmlformats.org/officeDocument/2006/relationships/chart" Target="../charts/char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2400" b="1" dirty="0"/>
              <a:t>Advanced Thread Synchronization for Multithreaded MPI Implementations</a:t>
            </a:r>
            <a:br>
              <a:rPr lang="en-US" sz="2400" b="1" dirty="0"/>
            </a:br>
            <a:endParaRPr lang="en-US" sz="2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Hoang-Vu Dang</a:t>
            </a:r>
            <a:r>
              <a:rPr lang="en-US" b="1" baseline="30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+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Sangmin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Seo</a:t>
            </a:r>
            <a:r>
              <a:rPr lang="en-US" baseline="30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*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Halim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Amer</a:t>
            </a:r>
            <a:r>
              <a:rPr lang="en-US" baseline="30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*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en-US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Pavan</a:t>
            </a: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Balaji</a:t>
            </a:r>
            <a:r>
              <a:rPr lang="en-US" baseline="30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*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endParaRPr lang="en-US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Acknowledgement: Marc Snir</a:t>
            </a:r>
            <a:r>
              <a:rPr lang="en-US" baseline="300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+</a:t>
            </a:r>
            <a:endParaRPr lang="en-US" baseline="30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baseline="30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+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University of Illinois at Urbana-Champaign (UIUC)</a:t>
            </a:r>
          </a:p>
          <a:p>
            <a:r>
              <a:rPr lang="en-US" baseline="30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*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Argonne National </a:t>
            </a: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Laboratory</a:t>
            </a:r>
          </a:p>
          <a:p>
            <a:endParaRPr lang="en-US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00" y="5791200"/>
            <a:ext cx="685800" cy="685800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E1D96-60AF-334E-A2EE-0A4E21EB8E04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happens 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2226469"/>
            <a:ext cx="2421527" cy="3263504"/>
          </a:xfrm>
          <a:noFill/>
          <a:ln>
            <a:solidFill>
              <a:schemeClr val="tx1"/>
            </a:solidFill>
          </a:ln>
        </p:spPr>
        <p:txBody>
          <a:bodyPr>
            <a:normAutofit fontScale="55000" lnSpcReduction="20000"/>
          </a:bodyPr>
          <a:lstStyle/>
          <a:p>
            <a:r>
              <a:rPr lang="en-US" dirty="0" smtClean="0"/>
              <a:t>Send to rank 1, tag 0</a:t>
            </a:r>
          </a:p>
          <a:p>
            <a:r>
              <a:rPr lang="en-US" dirty="0" err="1" smtClean="0"/>
              <a:t>Recv</a:t>
            </a:r>
            <a:r>
              <a:rPr lang="en-US" dirty="0" smtClean="0"/>
              <a:t> from rank 1</a:t>
            </a:r>
          </a:p>
          <a:p>
            <a:pPr lvl="1"/>
            <a:r>
              <a:rPr lang="is-IS" dirty="0" smtClean="0"/>
              <a:t>…</a:t>
            </a:r>
          </a:p>
          <a:p>
            <a:pPr lvl="1"/>
            <a:r>
              <a:rPr lang="is-IS" dirty="0" smtClean="0"/>
              <a:t>...</a:t>
            </a:r>
          </a:p>
          <a:p>
            <a:pPr lvl="1"/>
            <a:r>
              <a:rPr lang="is-IS" dirty="0" smtClean="0"/>
              <a:t>...</a:t>
            </a:r>
          </a:p>
          <a:p>
            <a:pPr lvl="1"/>
            <a:r>
              <a:rPr lang="is-IS" dirty="0" smtClean="0"/>
              <a:t>...</a:t>
            </a:r>
          </a:p>
          <a:p>
            <a:pPr lvl="1"/>
            <a:r>
              <a:rPr lang="is-IS" dirty="0" smtClean="0"/>
              <a:t>...</a:t>
            </a:r>
          </a:p>
          <a:p>
            <a:pPr lvl="1"/>
            <a:r>
              <a:rPr lang="is-IS" dirty="0" smtClean="0"/>
              <a:t>...</a:t>
            </a:r>
          </a:p>
          <a:p>
            <a:pPr lvl="1"/>
            <a:r>
              <a:rPr lang="is-IS" dirty="0" smtClean="0"/>
              <a:t>...</a:t>
            </a:r>
          </a:p>
          <a:p>
            <a:pPr lvl="1"/>
            <a:r>
              <a:rPr lang="is-IS" dirty="0" smtClean="0"/>
              <a:t>...</a:t>
            </a:r>
          </a:p>
          <a:p>
            <a:pPr lvl="1"/>
            <a:r>
              <a:rPr lang="is-IS" dirty="0" smtClean="0"/>
              <a:t>...</a:t>
            </a:r>
          </a:p>
          <a:p>
            <a:pPr lvl="1"/>
            <a:r>
              <a:rPr lang="is-IS" dirty="0" smtClean="0"/>
              <a:t>...</a:t>
            </a:r>
          </a:p>
          <a:p>
            <a:pPr lvl="1"/>
            <a:r>
              <a:rPr lang="is-IS" dirty="0" smtClean="0"/>
              <a:t>Done</a:t>
            </a:r>
          </a:p>
          <a:p>
            <a:r>
              <a:rPr lang="is-IS" dirty="0" smtClean="0"/>
              <a:t>Send to rank 1, tag 1</a:t>
            </a:r>
          </a:p>
          <a:p>
            <a:r>
              <a:rPr lang="is-IS" dirty="0" smtClean="0"/>
              <a:t>...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2208892"/>
            <a:ext cx="4038600" cy="3281081"/>
          </a:xfrm>
          <a:ln>
            <a:solidFill>
              <a:schemeClr val="tx1"/>
            </a:solidFill>
          </a:ln>
        </p:spPr>
        <p:txBody>
          <a:bodyPr>
            <a:normAutofit fontScale="55000" lnSpcReduction="20000"/>
          </a:bodyPr>
          <a:lstStyle/>
          <a:p>
            <a:r>
              <a:rPr lang="en-US" dirty="0" smtClean="0"/>
              <a:t>T</a:t>
            </a:r>
            <a:r>
              <a:rPr lang="en-US" baseline="-25000" dirty="0" smtClean="0"/>
              <a:t>0</a:t>
            </a:r>
            <a:r>
              <a:rPr lang="en-US" dirty="0" smtClean="0"/>
              <a:t> Enter CS</a:t>
            </a:r>
          </a:p>
          <a:p>
            <a:pPr lvl="1"/>
            <a:r>
              <a:rPr lang="en-US" dirty="0" smtClean="0"/>
              <a:t>Post </a:t>
            </a:r>
            <a:r>
              <a:rPr lang="en-US" dirty="0" err="1" smtClean="0"/>
              <a:t>recv</a:t>
            </a:r>
            <a:r>
              <a:rPr lang="en-US" dirty="0"/>
              <a:t> </a:t>
            </a:r>
            <a:r>
              <a:rPr lang="en-US" dirty="0" smtClean="0"/>
              <a:t>tag 0, </a:t>
            </a:r>
            <a:r>
              <a:rPr lang="en-US" b="1" dirty="0" smtClean="0"/>
              <a:t>POLL</a:t>
            </a:r>
            <a:r>
              <a:rPr lang="en-US" dirty="0" smtClean="0"/>
              <a:t>, yield</a:t>
            </a:r>
          </a:p>
          <a:p>
            <a:r>
              <a:rPr lang="is-IS" dirty="0" smtClean="0"/>
              <a:t>…</a:t>
            </a:r>
            <a:endParaRPr lang="en-US" dirty="0" smtClean="0"/>
          </a:p>
          <a:p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</a:rPr>
              <a:t>T</a:t>
            </a:r>
            <a:r>
              <a:rPr lang="en-US" baseline="-25000" dirty="0" err="1" smtClean="0">
                <a:solidFill>
                  <a:schemeClr val="bg2">
                    <a:lumMod val="50000"/>
                  </a:schemeClr>
                </a:solidFill>
              </a:rPr>
              <a:t>k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 Enter CS</a:t>
            </a:r>
          </a:p>
          <a:p>
            <a:pPr lvl="1"/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Post </a:t>
            </a:r>
            <a:r>
              <a:rPr lang="en-US" dirty="0" err="1" smtClean="0">
                <a:solidFill>
                  <a:schemeClr val="bg2">
                    <a:lumMod val="50000"/>
                  </a:schemeClr>
                </a:solidFill>
              </a:rPr>
              <a:t>recv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 tag k, </a:t>
            </a:r>
            <a:r>
              <a:rPr lang="en-US" b="1" dirty="0" smtClean="0">
                <a:solidFill>
                  <a:schemeClr val="bg2">
                    <a:lumMod val="50000"/>
                  </a:schemeClr>
                </a:solidFill>
              </a:rPr>
              <a:t>POLL</a:t>
            </a:r>
          </a:p>
          <a:p>
            <a:pPr lvl="1"/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finish tag 0 request</a:t>
            </a:r>
          </a:p>
          <a:p>
            <a:pPr lvl="1"/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POLL, yield</a:t>
            </a:r>
            <a:endParaRPr lang="is-IS" dirty="0" smtClean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is-IS" dirty="0" smtClean="0">
                <a:solidFill>
                  <a:schemeClr val="bg2">
                    <a:lumMod val="50000"/>
                  </a:schemeClr>
                </a:solidFill>
              </a:rPr>
              <a:t>T</a:t>
            </a:r>
            <a:r>
              <a:rPr lang="is-IS" baseline="-25000" dirty="0" smtClean="0">
                <a:solidFill>
                  <a:schemeClr val="bg2">
                    <a:lumMod val="50000"/>
                  </a:schemeClr>
                </a:solidFill>
              </a:rPr>
              <a:t>k’</a:t>
            </a:r>
            <a:r>
              <a:rPr lang="is-IS" dirty="0" smtClean="0">
                <a:solidFill>
                  <a:schemeClr val="bg2">
                    <a:lumMod val="50000"/>
                  </a:schemeClr>
                </a:solidFill>
              </a:rPr>
              <a:t> Enter CS</a:t>
            </a:r>
          </a:p>
          <a:p>
            <a:pPr lvl="1"/>
            <a:r>
              <a:rPr lang="is-IS" dirty="0" smtClean="0">
                <a:solidFill>
                  <a:schemeClr val="bg2">
                    <a:lumMod val="50000"/>
                  </a:schemeClr>
                </a:solidFill>
              </a:rPr>
              <a:t>Post recv tag k’, </a:t>
            </a:r>
            <a:r>
              <a:rPr lang="is-IS" b="1" dirty="0" smtClean="0">
                <a:solidFill>
                  <a:schemeClr val="bg2">
                    <a:lumMod val="50000"/>
                  </a:schemeClr>
                </a:solidFill>
              </a:rPr>
              <a:t>POLL</a:t>
            </a:r>
            <a:r>
              <a:rPr lang="is-IS" dirty="0" smtClean="0">
                <a:solidFill>
                  <a:schemeClr val="bg2">
                    <a:lumMod val="50000"/>
                  </a:schemeClr>
                </a:solidFill>
              </a:rPr>
              <a:t>, yield</a:t>
            </a:r>
          </a:p>
          <a:p>
            <a:r>
              <a:rPr lang="is-IS" dirty="0" smtClean="0"/>
              <a:t>...</a:t>
            </a:r>
          </a:p>
          <a:p>
            <a:r>
              <a:rPr lang="is-IS" dirty="0" smtClean="0"/>
              <a:t>T</a:t>
            </a:r>
            <a:r>
              <a:rPr lang="is-IS" baseline="-25000" dirty="0"/>
              <a:t>0</a:t>
            </a:r>
            <a:r>
              <a:rPr lang="is-IS" dirty="0" smtClean="0"/>
              <a:t> Enter CS</a:t>
            </a:r>
          </a:p>
          <a:p>
            <a:pPr lvl="1"/>
            <a:r>
              <a:rPr lang="is-IS" dirty="0" smtClean="0"/>
              <a:t>His request is finished.</a:t>
            </a:r>
          </a:p>
          <a:p>
            <a:pPr lvl="1"/>
            <a:r>
              <a:rPr lang="is-IS" dirty="0" smtClean="0"/>
              <a:t>Performs a SEND reply.</a:t>
            </a:r>
          </a:p>
          <a:p>
            <a:pPr lvl="1"/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3050176" y="2496639"/>
            <a:ext cx="1578974" cy="6988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3050176" y="4488768"/>
            <a:ext cx="1578974" cy="4180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870829" y="1908810"/>
            <a:ext cx="2170094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/>
              <a:t>Rank </a:t>
            </a:r>
            <a:r>
              <a:rPr lang="en-US" sz="1350" smtClean="0"/>
              <a:t>0 (single-thread)</a:t>
            </a:r>
            <a:endParaRPr lang="en-US" sz="1350" dirty="0"/>
          </a:p>
        </p:txBody>
      </p:sp>
      <p:sp>
        <p:nvSpPr>
          <p:cNvPr id="14" name="TextBox 13"/>
          <p:cNvSpPr txBox="1"/>
          <p:nvPr/>
        </p:nvSpPr>
        <p:spPr>
          <a:xfrm>
            <a:off x="5579473" y="1908810"/>
            <a:ext cx="1888127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Rank </a:t>
            </a:r>
            <a:r>
              <a:rPr lang="en-US" sz="1350" dirty="0" smtClean="0"/>
              <a:t>1 (</a:t>
            </a:r>
            <a:r>
              <a:rPr lang="en-US" sz="1350" smtClean="0"/>
              <a:t>N threads)</a:t>
            </a:r>
            <a:endParaRPr lang="en-US" sz="1350" dirty="0"/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3177250" y="3721985"/>
            <a:ext cx="1" cy="1080248"/>
          </a:xfrm>
          <a:prstGeom prst="straightConnector1">
            <a:avLst/>
          </a:prstGeom>
          <a:ln w="412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>
            <a:off x="3050176" y="3279342"/>
            <a:ext cx="1578974" cy="418012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177250" y="4026330"/>
            <a:ext cx="124235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d</a:t>
            </a:r>
            <a:r>
              <a:rPr lang="en-US" sz="1350" dirty="0" smtClean="0"/>
              <a:t>elayed O(N)</a:t>
            </a:r>
            <a:endParaRPr lang="en-US" sz="1350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7800" y="5791200"/>
            <a:ext cx="685800" cy="685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65401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9849"/>
    </mc:Choice>
    <mc:Fallback xmlns="">
      <p:transition spd="slow" advTm="149849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Solution: Work-driven activation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Idea:</a:t>
            </a:r>
          </a:p>
          <a:p>
            <a:pPr lvl="1"/>
            <a:r>
              <a:rPr lang="en-US" dirty="0" smtClean="0"/>
              <a:t>For each completed request, gives a chance to waiting threads to enter CS.</a:t>
            </a:r>
          </a:p>
          <a:p>
            <a:pPr lvl="1"/>
            <a:r>
              <a:rPr lang="en-US" dirty="0" smtClean="0"/>
              <a:t>Threads with no work must not fight for CS.</a:t>
            </a:r>
            <a:endParaRPr lang="en-US" dirty="0"/>
          </a:p>
          <a:p>
            <a:r>
              <a:rPr lang="en-US" dirty="0" smtClean="0"/>
              <a:t>Challenge for MPI implementations</a:t>
            </a:r>
          </a:p>
          <a:p>
            <a:pPr lvl="1"/>
            <a:r>
              <a:rPr lang="en-US" dirty="0" smtClean="0"/>
              <a:t>No centralized thread scheduler</a:t>
            </a:r>
          </a:p>
          <a:p>
            <a:pPr lvl="1"/>
            <a:r>
              <a:rPr lang="en-US" dirty="0" smtClean="0"/>
              <a:t>No centralized poller</a:t>
            </a:r>
          </a:p>
          <a:p>
            <a:pPr marL="0" indent="0">
              <a:buNone/>
            </a:pPr>
            <a:r>
              <a:rPr lang="en-US" b="1" dirty="0" smtClean="0">
                <a:sym typeface="Wingdings"/>
              </a:rPr>
              <a:t> *</a:t>
            </a:r>
            <a:r>
              <a:rPr lang="en-US" b="1" dirty="0" smtClean="0"/>
              <a:t>decentralized strategy* needed</a:t>
            </a:r>
          </a:p>
          <a:p>
            <a:pPr lvl="1"/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7800" y="5791200"/>
            <a:ext cx="685800" cy="685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4645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1557"/>
    </mc:Choice>
    <mc:Fallback xmlns="">
      <p:transition spd="slow" advTm="111557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Solution: Work-driven activation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E1D96-60AF-334E-A2EE-0A4E21EB8E04}" type="slidenum">
              <a:rPr lang="en-US" smtClean="0"/>
              <a:pPr/>
              <a:t>12</a:t>
            </a:fld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>
            <a:off x="4355961" y="2023467"/>
            <a:ext cx="0" cy="4572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/>
        </p:nvSpPr>
        <p:spPr>
          <a:xfrm>
            <a:off x="4127361" y="2480667"/>
            <a:ext cx="457200" cy="3810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</a:p>
        </p:txBody>
      </p:sp>
      <p:cxnSp>
        <p:nvCxnSpPr>
          <p:cNvPr id="9" name="Straight Connector 8"/>
          <p:cNvCxnSpPr/>
          <p:nvPr/>
        </p:nvCxnSpPr>
        <p:spPr>
          <a:xfrm flipH="1">
            <a:off x="4335864" y="2901023"/>
            <a:ext cx="20097" cy="1371600"/>
          </a:xfrm>
          <a:prstGeom prst="line">
            <a:avLst/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endCxn id="16" idx="0"/>
          </p:cNvCxnSpPr>
          <p:nvPr/>
        </p:nvCxnSpPr>
        <p:spPr>
          <a:xfrm>
            <a:off x="5422761" y="2023031"/>
            <a:ext cx="0" cy="91648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/>
          <p:nvPr/>
        </p:nvSpPr>
        <p:spPr>
          <a:xfrm>
            <a:off x="5194161" y="2939515"/>
            <a:ext cx="457200" cy="3810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</a:t>
            </a:r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6074230" y="2364675"/>
            <a:ext cx="0" cy="91648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Oval 26"/>
          <p:cNvSpPr/>
          <p:nvPr/>
        </p:nvSpPr>
        <p:spPr>
          <a:xfrm>
            <a:off x="5845630" y="3281159"/>
            <a:ext cx="457200" cy="3810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</a:t>
            </a:r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6954297" y="2747350"/>
            <a:ext cx="0" cy="91648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Oval 31"/>
          <p:cNvSpPr/>
          <p:nvPr/>
        </p:nvSpPr>
        <p:spPr>
          <a:xfrm>
            <a:off x="6725697" y="3663834"/>
            <a:ext cx="457200" cy="3810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4191000" y="1595553"/>
            <a:ext cx="457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T</a:t>
            </a:r>
            <a:r>
              <a:rPr lang="en-US" baseline="-25000" smtClean="0"/>
              <a:t>0</a:t>
            </a:r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5194161" y="1615633"/>
            <a:ext cx="457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</a:t>
            </a:r>
            <a:r>
              <a:rPr lang="en-US" baseline="-25000" dirty="0"/>
              <a:t>1</a:t>
            </a:r>
            <a:endParaRPr lang="en-US" dirty="0"/>
          </a:p>
        </p:txBody>
      </p:sp>
      <p:sp>
        <p:nvSpPr>
          <p:cNvPr id="38" name="TextBox 37"/>
          <p:cNvSpPr txBox="1"/>
          <p:nvPr/>
        </p:nvSpPr>
        <p:spPr>
          <a:xfrm>
            <a:off x="5879961" y="1944319"/>
            <a:ext cx="457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T</a:t>
            </a:r>
            <a:r>
              <a:rPr lang="en-US" baseline="-25000" smtClean="0"/>
              <a:t>2</a:t>
            </a:r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6760030" y="2297285"/>
            <a:ext cx="457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T</a:t>
            </a:r>
            <a:r>
              <a:rPr lang="en-US" baseline="-25000" dirty="0" err="1"/>
              <a:t>k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685799" y="1571299"/>
            <a:ext cx="225669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First </a:t>
            </a:r>
            <a:r>
              <a:rPr lang="en-US" dirty="0" smtClean="0"/>
              <a:t>thread becomes </a:t>
            </a:r>
            <a:r>
              <a:rPr lang="en-US" dirty="0" smtClean="0"/>
              <a:t>the “server”, keep entering the CS</a:t>
            </a:r>
            <a:r>
              <a:rPr lang="en-US" dirty="0" smtClean="0"/>
              <a:t>.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Other threads becomes “waiter” waiting for signal.</a:t>
            </a:r>
            <a:endParaRPr lang="en-US" dirty="0"/>
          </a:p>
        </p:txBody>
      </p:sp>
      <p:pic>
        <p:nvPicPr>
          <p:cNvPr id="46" name="Picture 4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00" y="5791200"/>
            <a:ext cx="685800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8503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Solution: Work-driven activation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E1D96-60AF-334E-A2EE-0A4E21EB8E04}" type="slidenum">
              <a:rPr lang="en-US" smtClean="0"/>
              <a:pPr/>
              <a:t>13</a:t>
            </a:fld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>
            <a:off x="4355961" y="2023467"/>
            <a:ext cx="0" cy="4572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/>
        </p:nvSpPr>
        <p:spPr>
          <a:xfrm>
            <a:off x="4127361" y="2480667"/>
            <a:ext cx="457200" cy="3810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</a:p>
        </p:txBody>
      </p:sp>
      <p:cxnSp>
        <p:nvCxnSpPr>
          <p:cNvPr id="9" name="Straight Connector 8"/>
          <p:cNvCxnSpPr/>
          <p:nvPr/>
        </p:nvCxnSpPr>
        <p:spPr>
          <a:xfrm flipH="1">
            <a:off x="4335864" y="2901023"/>
            <a:ext cx="20097" cy="1371600"/>
          </a:xfrm>
          <a:prstGeom prst="line">
            <a:avLst/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endCxn id="16" idx="0"/>
          </p:cNvCxnSpPr>
          <p:nvPr/>
        </p:nvCxnSpPr>
        <p:spPr>
          <a:xfrm>
            <a:off x="5422761" y="2023031"/>
            <a:ext cx="0" cy="91648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/>
          <p:nvPr/>
        </p:nvSpPr>
        <p:spPr>
          <a:xfrm>
            <a:off x="5194161" y="2939515"/>
            <a:ext cx="457200" cy="3810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</a:t>
            </a:r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 flipH="1">
            <a:off x="5412711" y="3359871"/>
            <a:ext cx="10050" cy="951244"/>
          </a:xfrm>
          <a:prstGeom prst="line">
            <a:avLst/>
          </a:prstGeom>
          <a:ln>
            <a:prstDash val="dash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5174064" y="4692115"/>
            <a:ext cx="457200" cy="3810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5402664" y="5073115"/>
            <a:ext cx="0" cy="5635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Oval 24"/>
          <p:cNvSpPr/>
          <p:nvPr/>
        </p:nvSpPr>
        <p:spPr>
          <a:xfrm>
            <a:off x="4117312" y="3624461"/>
            <a:ext cx="457200" cy="3810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C</a:t>
            </a:r>
            <a:r>
              <a:rPr lang="en-US" sz="1200" baseline="-25000" dirty="0" smtClean="0"/>
              <a:t>1</a:t>
            </a:r>
            <a:endParaRPr lang="en-US" sz="1200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6074230" y="2364675"/>
            <a:ext cx="0" cy="91648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Oval 26"/>
          <p:cNvSpPr/>
          <p:nvPr/>
        </p:nvSpPr>
        <p:spPr>
          <a:xfrm>
            <a:off x="5845630" y="3281159"/>
            <a:ext cx="457200" cy="3810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</a:t>
            </a:r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6954297" y="2747350"/>
            <a:ext cx="0" cy="91648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Oval 31"/>
          <p:cNvSpPr/>
          <p:nvPr/>
        </p:nvSpPr>
        <p:spPr>
          <a:xfrm>
            <a:off x="6725697" y="3663834"/>
            <a:ext cx="457200" cy="3810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4191000" y="1595553"/>
            <a:ext cx="457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T</a:t>
            </a:r>
            <a:r>
              <a:rPr lang="en-US" baseline="-25000" smtClean="0"/>
              <a:t>0</a:t>
            </a:r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5194161" y="1615633"/>
            <a:ext cx="457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</a:t>
            </a:r>
            <a:r>
              <a:rPr lang="en-US" baseline="-25000" dirty="0"/>
              <a:t>1</a:t>
            </a:r>
            <a:endParaRPr lang="en-US" dirty="0"/>
          </a:p>
        </p:txBody>
      </p:sp>
      <p:sp>
        <p:nvSpPr>
          <p:cNvPr id="38" name="TextBox 37"/>
          <p:cNvSpPr txBox="1"/>
          <p:nvPr/>
        </p:nvSpPr>
        <p:spPr>
          <a:xfrm>
            <a:off x="5879961" y="1944319"/>
            <a:ext cx="457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T</a:t>
            </a:r>
            <a:r>
              <a:rPr lang="en-US" baseline="-25000" smtClean="0"/>
              <a:t>2</a:t>
            </a:r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6760030" y="2297285"/>
            <a:ext cx="457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T</a:t>
            </a:r>
            <a:r>
              <a:rPr lang="en-US" baseline="-25000" dirty="0" err="1"/>
              <a:t>k</a:t>
            </a:r>
            <a:endParaRPr lang="en-US" dirty="0"/>
          </a:p>
        </p:txBody>
      </p:sp>
      <p:cxnSp>
        <p:nvCxnSpPr>
          <p:cNvPr id="42" name="Straight Connector 41"/>
          <p:cNvCxnSpPr>
            <a:endCxn id="18" idx="0"/>
          </p:cNvCxnSpPr>
          <p:nvPr/>
        </p:nvCxnSpPr>
        <p:spPr>
          <a:xfrm>
            <a:off x="5402664" y="4311115"/>
            <a:ext cx="0" cy="3810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25" idx="6"/>
          </p:cNvCxnSpPr>
          <p:nvPr/>
        </p:nvCxnSpPr>
        <p:spPr>
          <a:xfrm>
            <a:off x="4574512" y="3814961"/>
            <a:ext cx="838199" cy="53551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685799" y="1571299"/>
            <a:ext cx="225669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First </a:t>
            </a:r>
            <a:r>
              <a:rPr lang="en-US" dirty="0" smtClean="0"/>
              <a:t>thread becomes </a:t>
            </a:r>
            <a:r>
              <a:rPr lang="en-US" dirty="0" smtClean="0"/>
              <a:t>the “server”, keep entering the CS.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Other threads becomes “waiter” waiting for signal.</a:t>
            </a:r>
            <a:endParaRPr lang="en-US" dirty="0"/>
          </a:p>
        </p:txBody>
      </p:sp>
      <p:pic>
        <p:nvPicPr>
          <p:cNvPr id="46" name="Picture 4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00" y="5791200"/>
            <a:ext cx="685800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290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Solution: Work-driven activation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E1D96-60AF-334E-A2EE-0A4E21EB8E04}" type="slidenum">
              <a:rPr lang="en-US" smtClean="0"/>
              <a:pPr/>
              <a:t>14</a:t>
            </a:fld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>
            <a:off x="4355961" y="2023467"/>
            <a:ext cx="0" cy="4572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/>
        </p:nvSpPr>
        <p:spPr>
          <a:xfrm>
            <a:off x="4127361" y="2480667"/>
            <a:ext cx="457200" cy="38100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</a:p>
        </p:txBody>
      </p:sp>
      <p:cxnSp>
        <p:nvCxnSpPr>
          <p:cNvPr id="9" name="Straight Connector 8"/>
          <p:cNvCxnSpPr/>
          <p:nvPr/>
        </p:nvCxnSpPr>
        <p:spPr>
          <a:xfrm flipH="1">
            <a:off x="4335864" y="2901023"/>
            <a:ext cx="20097" cy="1371600"/>
          </a:xfrm>
          <a:prstGeom prst="line">
            <a:avLst/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4107264" y="4272623"/>
            <a:ext cx="457200" cy="3810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cxnSp>
        <p:nvCxnSpPr>
          <p:cNvPr id="11" name="Straight Connector 10"/>
          <p:cNvCxnSpPr>
            <a:stCxn id="10" idx="4"/>
          </p:cNvCxnSpPr>
          <p:nvPr/>
        </p:nvCxnSpPr>
        <p:spPr>
          <a:xfrm>
            <a:off x="4335864" y="4653623"/>
            <a:ext cx="0" cy="5635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endCxn id="16" idx="0"/>
          </p:cNvCxnSpPr>
          <p:nvPr/>
        </p:nvCxnSpPr>
        <p:spPr>
          <a:xfrm>
            <a:off x="5422761" y="2023031"/>
            <a:ext cx="0" cy="91648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/>
          <p:nvPr/>
        </p:nvSpPr>
        <p:spPr>
          <a:xfrm>
            <a:off x="5194161" y="2939515"/>
            <a:ext cx="457200" cy="3810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</a:t>
            </a:r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 flipH="1">
            <a:off x="5412711" y="3359871"/>
            <a:ext cx="10050" cy="951244"/>
          </a:xfrm>
          <a:prstGeom prst="line">
            <a:avLst/>
          </a:prstGeom>
          <a:ln>
            <a:prstDash val="dash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5174064" y="4692115"/>
            <a:ext cx="457200" cy="3810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5402664" y="5073115"/>
            <a:ext cx="0" cy="5635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6074230" y="2364675"/>
            <a:ext cx="0" cy="91648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Oval 26"/>
          <p:cNvSpPr/>
          <p:nvPr/>
        </p:nvSpPr>
        <p:spPr>
          <a:xfrm>
            <a:off x="5845630" y="3281159"/>
            <a:ext cx="457200" cy="3810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</a:t>
            </a:r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6954297" y="2747350"/>
            <a:ext cx="0" cy="91648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Oval 31"/>
          <p:cNvSpPr/>
          <p:nvPr/>
        </p:nvSpPr>
        <p:spPr>
          <a:xfrm>
            <a:off x="6725697" y="3663834"/>
            <a:ext cx="457200" cy="3810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</a:t>
            </a:r>
            <a:endParaRPr lang="en-US" dirty="0"/>
          </a:p>
        </p:txBody>
      </p:sp>
      <p:cxnSp>
        <p:nvCxnSpPr>
          <p:cNvPr id="33" name="Straight Connector 32"/>
          <p:cNvCxnSpPr>
            <a:endCxn id="34" idx="0"/>
          </p:cNvCxnSpPr>
          <p:nvPr/>
        </p:nvCxnSpPr>
        <p:spPr>
          <a:xfrm flipH="1">
            <a:off x="6934201" y="4084190"/>
            <a:ext cx="20096" cy="1632825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Oval 33"/>
          <p:cNvSpPr/>
          <p:nvPr/>
        </p:nvSpPr>
        <p:spPr>
          <a:xfrm>
            <a:off x="6705601" y="5717015"/>
            <a:ext cx="457200" cy="3810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</a:t>
            </a:r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6934201" y="6074569"/>
            <a:ext cx="0" cy="5635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4191000" y="1595553"/>
            <a:ext cx="457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T</a:t>
            </a:r>
            <a:r>
              <a:rPr lang="en-US" baseline="-25000" smtClean="0"/>
              <a:t>0</a:t>
            </a:r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5194161" y="1615633"/>
            <a:ext cx="457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</a:t>
            </a:r>
            <a:r>
              <a:rPr lang="en-US" baseline="-25000" dirty="0"/>
              <a:t>1</a:t>
            </a:r>
            <a:endParaRPr lang="en-US" dirty="0"/>
          </a:p>
        </p:txBody>
      </p:sp>
      <p:sp>
        <p:nvSpPr>
          <p:cNvPr id="38" name="TextBox 37"/>
          <p:cNvSpPr txBox="1"/>
          <p:nvPr/>
        </p:nvSpPr>
        <p:spPr>
          <a:xfrm>
            <a:off x="5879961" y="1944319"/>
            <a:ext cx="457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T</a:t>
            </a:r>
            <a:r>
              <a:rPr lang="en-US" baseline="-25000" smtClean="0"/>
              <a:t>2</a:t>
            </a:r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6760030" y="2297285"/>
            <a:ext cx="457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T</a:t>
            </a:r>
            <a:r>
              <a:rPr lang="en-US" baseline="-25000" dirty="0" err="1"/>
              <a:t>k</a:t>
            </a:r>
            <a:endParaRPr lang="en-US" dirty="0"/>
          </a:p>
        </p:txBody>
      </p:sp>
      <p:cxnSp>
        <p:nvCxnSpPr>
          <p:cNvPr id="42" name="Straight Connector 41"/>
          <p:cNvCxnSpPr>
            <a:endCxn id="18" idx="0"/>
          </p:cNvCxnSpPr>
          <p:nvPr/>
        </p:nvCxnSpPr>
        <p:spPr>
          <a:xfrm>
            <a:off x="5402664" y="4311115"/>
            <a:ext cx="0" cy="3810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708826" y="1630240"/>
            <a:ext cx="225669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When the server is done, it elects a “waiter” to </a:t>
            </a:r>
            <a:r>
              <a:rPr lang="en-US" dirty="0" smtClean="0"/>
              <a:t>become </a:t>
            </a:r>
            <a:r>
              <a:rPr lang="en-US" dirty="0" smtClean="0"/>
              <a:t>“server” by signaling it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O(N) -&gt; O(1) delay</a:t>
            </a:r>
          </a:p>
        </p:txBody>
      </p:sp>
      <p:pic>
        <p:nvPicPr>
          <p:cNvPr id="46" name="Picture 4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00" y="5791200"/>
            <a:ext cx="685800" cy="685800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4159180" y="5224259"/>
            <a:ext cx="373464" cy="38974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</a:t>
            </a:r>
            <a:endParaRPr lang="en-US" dirty="0"/>
          </a:p>
        </p:txBody>
      </p:sp>
      <p:cxnSp>
        <p:nvCxnSpPr>
          <p:cNvPr id="12" name="Straight Arrow Connector 11"/>
          <p:cNvCxnSpPr>
            <a:stCxn id="3" idx="6"/>
          </p:cNvCxnSpPr>
          <p:nvPr/>
        </p:nvCxnSpPr>
        <p:spPr>
          <a:xfrm flipV="1">
            <a:off x="4532644" y="5414759"/>
            <a:ext cx="2421653" cy="437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Oval 39"/>
          <p:cNvSpPr/>
          <p:nvPr/>
        </p:nvSpPr>
        <p:spPr>
          <a:xfrm>
            <a:off x="4117312" y="3624461"/>
            <a:ext cx="457200" cy="3810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C</a:t>
            </a:r>
            <a:r>
              <a:rPr lang="en-US" sz="1200" baseline="-25000" dirty="0" smtClean="0"/>
              <a:t>1</a:t>
            </a:r>
            <a:endParaRPr lang="en-US" sz="1200" dirty="0"/>
          </a:p>
        </p:txBody>
      </p:sp>
      <p:cxnSp>
        <p:nvCxnSpPr>
          <p:cNvPr id="41" name="Straight Arrow Connector 40"/>
          <p:cNvCxnSpPr/>
          <p:nvPr/>
        </p:nvCxnSpPr>
        <p:spPr>
          <a:xfrm>
            <a:off x="4574512" y="3814961"/>
            <a:ext cx="838199" cy="53551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4672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79150" y="2226468"/>
            <a:ext cx="1791539" cy="3263505"/>
          </a:xfrm>
          <a:prstGeom prst="rect">
            <a:avLst/>
          </a:prstGeom>
          <a:solidFill>
            <a:sysClr val="window" lastClr="FFFFFF"/>
          </a:solidFill>
          <a:ln>
            <a:noFill/>
          </a:ln>
          <a:effectLst>
            <a:outerShdw blurRad="40000" dist="23000" dir="5400000" rotWithShape="0">
              <a:srgbClr val="000000">
                <a:alpha val="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Implementation: </a:t>
            </a:r>
            <a:br>
              <a:rPr lang="en-US" dirty="0" smtClean="0"/>
            </a:br>
            <a:r>
              <a:rPr lang="en-US" dirty="0" smtClean="0"/>
              <a:t>User-Level Condition Signal (UCS)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8724" y="2226469"/>
            <a:ext cx="2491968" cy="3263504"/>
          </a:xfrm>
        </p:spPr>
      </p:pic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Associate a request(s) to a waiting thread using pointer to a flag.</a:t>
            </a:r>
          </a:p>
          <a:p>
            <a:r>
              <a:rPr lang="en-US" dirty="0" smtClean="0"/>
              <a:t>Signal == bit-flip</a:t>
            </a:r>
          </a:p>
          <a:p>
            <a:r>
              <a:rPr lang="en-US" dirty="0" smtClean="0"/>
              <a:t>Maintain a list of waiter</a:t>
            </a:r>
          </a:p>
          <a:p>
            <a:r>
              <a:rPr lang="en-US" dirty="0" smtClean="0"/>
              <a:t>When requests associated with the thread are completed:</a:t>
            </a:r>
          </a:p>
          <a:p>
            <a:pPr lvl="1"/>
            <a:r>
              <a:rPr lang="en-US" dirty="0" smtClean="0"/>
              <a:t>Thread received a ”</a:t>
            </a:r>
            <a:r>
              <a:rPr lang="en-US" i="1" dirty="0" smtClean="0"/>
              <a:t>signal</a:t>
            </a:r>
            <a:r>
              <a:rPr lang="en-US" dirty="0" smtClean="0"/>
              <a:t>”</a:t>
            </a:r>
            <a:endParaRPr lang="en-US" dirty="0"/>
          </a:p>
          <a:p>
            <a:pPr lvl="1"/>
            <a:r>
              <a:rPr lang="en-US" dirty="0" smtClean="0"/>
              <a:t>Is removed from waiters</a:t>
            </a:r>
          </a:p>
        </p:txBody>
      </p:sp>
      <p:sp>
        <p:nvSpPr>
          <p:cNvPr id="4" name="Diamond 3"/>
          <p:cNvSpPr/>
          <p:nvPr/>
        </p:nvSpPr>
        <p:spPr>
          <a:xfrm>
            <a:off x="427441" y="2972605"/>
            <a:ext cx="1217054" cy="618186"/>
          </a:xfrm>
          <a:prstGeom prst="diamond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 smtClean="0">
                <a:solidFill>
                  <a:schemeClr val="tx1"/>
                </a:solidFill>
              </a:rPr>
              <a:t>WAITER?</a:t>
            </a:r>
            <a:endParaRPr lang="en-US" sz="900" dirty="0">
              <a:solidFill>
                <a:schemeClr val="tx1"/>
              </a:solidFill>
            </a:endParaRPr>
          </a:p>
        </p:txBody>
      </p:sp>
      <p:cxnSp>
        <p:nvCxnSpPr>
          <p:cNvPr id="8" name="Elbow Connector 7"/>
          <p:cNvCxnSpPr>
            <a:endCxn id="4" idx="0"/>
          </p:cNvCxnSpPr>
          <p:nvPr/>
        </p:nvCxnSpPr>
        <p:spPr>
          <a:xfrm rot="16200000" flipV="1">
            <a:off x="830585" y="3177989"/>
            <a:ext cx="1182923" cy="772155"/>
          </a:xfrm>
          <a:prstGeom prst="bentConnector3">
            <a:avLst>
              <a:gd name="adj1" fmla="val 11449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1808124" y="4155529"/>
            <a:ext cx="510074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695467" y="3872387"/>
            <a:ext cx="678593" cy="2831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wait</a:t>
            </a:r>
          </a:p>
        </p:txBody>
      </p:sp>
      <p:cxnSp>
        <p:nvCxnSpPr>
          <p:cNvPr id="21" name="Straight Arrow Connector 20"/>
          <p:cNvCxnSpPr>
            <a:stCxn id="4" idx="2"/>
            <a:endCxn id="17" idx="0"/>
          </p:cNvCxnSpPr>
          <p:nvPr/>
        </p:nvCxnSpPr>
        <p:spPr>
          <a:xfrm flipH="1">
            <a:off x="1034764" y="3590791"/>
            <a:ext cx="1205" cy="281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034764" y="3669622"/>
            <a:ext cx="38758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YES</a:t>
            </a:r>
          </a:p>
        </p:txBody>
      </p:sp>
      <p:cxnSp>
        <p:nvCxnSpPr>
          <p:cNvPr id="24" name="Elbow Connector 23"/>
          <p:cNvCxnSpPr>
            <a:stCxn id="4" idx="1"/>
          </p:cNvCxnSpPr>
          <p:nvPr/>
        </p:nvCxnSpPr>
        <p:spPr>
          <a:xfrm rot="10800000" flipH="1" flipV="1">
            <a:off x="427442" y="3281698"/>
            <a:ext cx="1890756" cy="1283817"/>
          </a:xfrm>
          <a:prstGeom prst="bentConnector3">
            <a:avLst>
              <a:gd name="adj1" fmla="val -906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126246" y="3050865"/>
            <a:ext cx="38758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NO</a:t>
            </a:r>
          </a:p>
        </p:txBody>
      </p:sp>
      <p:sp>
        <p:nvSpPr>
          <p:cNvPr id="41" name="Rectangle 40"/>
          <p:cNvSpPr/>
          <p:nvPr/>
        </p:nvSpPr>
        <p:spPr>
          <a:xfrm>
            <a:off x="2318197" y="4267200"/>
            <a:ext cx="560231" cy="1805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43" name="Elbow Connector 42"/>
          <p:cNvCxnSpPr>
            <a:stCxn id="17" idx="2"/>
          </p:cNvCxnSpPr>
          <p:nvPr/>
        </p:nvCxnSpPr>
        <p:spPr>
          <a:xfrm rot="16200000" flipH="1">
            <a:off x="1233496" y="3956796"/>
            <a:ext cx="885969" cy="1283434"/>
          </a:xfrm>
          <a:prstGeom prst="bentConnector2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1064024" y="4830696"/>
            <a:ext cx="71544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 smtClean="0"/>
              <a:t>RECV SIGNAL</a:t>
            </a:r>
            <a:endParaRPr lang="en-US" sz="1050" dirty="0"/>
          </a:p>
        </p:txBody>
      </p:sp>
      <p:sp>
        <p:nvSpPr>
          <p:cNvPr id="3" name="TextBox 2"/>
          <p:cNvSpPr txBox="1"/>
          <p:nvPr/>
        </p:nvSpPr>
        <p:spPr>
          <a:xfrm>
            <a:off x="3587351" y="3581221"/>
            <a:ext cx="7449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SIGNAL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587351" y="4899945"/>
            <a:ext cx="7881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SIGNAL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7800" y="5791200"/>
            <a:ext cx="685800" cy="685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45843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6649"/>
    </mc:Choice>
    <mc:Fallback xmlns="">
      <p:transition spd="slow" advTm="116649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Result: Latency</a:t>
            </a:r>
            <a:endParaRPr lang="en-US" dirty="0"/>
          </a:p>
        </p:txBody>
      </p:sp>
      <p:graphicFrame>
        <p:nvGraphicFramePr>
          <p:cNvPr id="9" name="Content Placeholder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28529313"/>
              </p:ext>
            </p:extLst>
          </p:nvPr>
        </p:nvGraphicFramePr>
        <p:xfrm>
          <a:off x="954699" y="1719843"/>
          <a:ext cx="3198767" cy="28852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1" name="Chart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68146623"/>
              </p:ext>
            </p:extLst>
          </p:nvPr>
        </p:nvGraphicFramePr>
        <p:xfrm>
          <a:off x="4572000" y="1719843"/>
          <a:ext cx="3505744" cy="28852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" name="Straight Arrow Connector 2"/>
          <p:cNvCxnSpPr/>
          <p:nvPr/>
        </p:nvCxnSpPr>
        <p:spPr>
          <a:xfrm flipH="1">
            <a:off x="4038600" y="2443517"/>
            <a:ext cx="2482" cy="76393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734932" y="2711944"/>
            <a:ext cx="418534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3x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54699" y="4633731"/>
            <a:ext cx="2873415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/>
              <a:t>At 36 threads:</a:t>
            </a:r>
          </a:p>
          <a:p>
            <a:pPr marL="214313" indent="-214313">
              <a:buFontTx/>
              <a:buChar char="-"/>
            </a:pPr>
            <a:r>
              <a:rPr lang="en-US" sz="1500" dirty="0" smtClean="0"/>
              <a:t>FIFO locks: </a:t>
            </a:r>
            <a:r>
              <a:rPr lang="en-US" sz="1500" b="1" dirty="0" smtClean="0"/>
              <a:t>11.3</a:t>
            </a:r>
            <a:r>
              <a:rPr lang="en-US" sz="1500" dirty="0" smtClean="0"/>
              <a:t> </a:t>
            </a:r>
            <a:r>
              <a:rPr lang="en-US" sz="1500" dirty="0" err="1"/>
              <a:t>usec</a:t>
            </a:r>
            <a:endParaRPr lang="en-US" sz="1500" dirty="0"/>
          </a:p>
          <a:p>
            <a:pPr marL="214313" indent="-214313">
              <a:buFontTx/>
              <a:buChar char="-"/>
            </a:pPr>
            <a:r>
              <a:rPr lang="en-US" sz="1500" dirty="0" smtClean="0"/>
              <a:t>With new technique : </a:t>
            </a:r>
            <a:r>
              <a:rPr lang="en-US" sz="1500" b="1" dirty="0"/>
              <a:t>3.3</a:t>
            </a:r>
            <a:r>
              <a:rPr lang="en-US" sz="1500" dirty="0"/>
              <a:t> </a:t>
            </a:r>
            <a:r>
              <a:rPr lang="en-US" sz="1500" dirty="0" err="1"/>
              <a:t>usec</a:t>
            </a:r>
            <a:endParaRPr lang="en-US" sz="1500" dirty="0"/>
          </a:p>
        </p:txBody>
      </p:sp>
      <p:sp>
        <p:nvSpPr>
          <p:cNvPr id="12" name="TextBox 11"/>
          <p:cNvSpPr txBox="1"/>
          <p:nvPr/>
        </p:nvSpPr>
        <p:spPr>
          <a:xfrm>
            <a:off x="4473091" y="4621229"/>
            <a:ext cx="4154403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/>
              <a:t>At 36 threads:</a:t>
            </a:r>
          </a:p>
          <a:p>
            <a:pPr marL="214313" indent="-214313">
              <a:buFontTx/>
              <a:buChar char="-"/>
            </a:pPr>
            <a:r>
              <a:rPr lang="en-US" sz="1500" dirty="0" smtClean="0"/>
              <a:t>FIFO locks: </a:t>
            </a:r>
            <a:endParaRPr lang="en-US" sz="1500" dirty="0"/>
          </a:p>
          <a:p>
            <a:pPr marL="557213" lvl="1" indent="-214313">
              <a:buFontTx/>
              <a:buChar char="-"/>
            </a:pPr>
            <a:r>
              <a:rPr lang="en-US" sz="1500" dirty="0"/>
              <a:t>SYNC </a:t>
            </a:r>
            <a:r>
              <a:rPr lang="en-US" sz="1500" b="1" dirty="0"/>
              <a:t>3.6</a:t>
            </a:r>
            <a:r>
              <a:rPr lang="en-US" sz="1500" dirty="0"/>
              <a:t> </a:t>
            </a:r>
            <a:r>
              <a:rPr lang="en-US" sz="1500" dirty="0" err="1"/>
              <a:t>usec</a:t>
            </a:r>
            <a:r>
              <a:rPr lang="en-US" sz="1500" dirty="0"/>
              <a:t>, EMPTY CS </a:t>
            </a:r>
            <a:r>
              <a:rPr lang="en-US" sz="1500" b="1" dirty="0"/>
              <a:t>5.8</a:t>
            </a:r>
            <a:r>
              <a:rPr lang="en-US" sz="1500" dirty="0"/>
              <a:t> </a:t>
            </a:r>
            <a:r>
              <a:rPr lang="en-US" sz="1500" dirty="0" err="1"/>
              <a:t>usec</a:t>
            </a:r>
            <a:endParaRPr lang="en-US" sz="1500" dirty="0"/>
          </a:p>
          <a:p>
            <a:pPr marL="214313" indent="-214313">
              <a:buFontTx/>
              <a:buChar char="-"/>
            </a:pPr>
            <a:r>
              <a:rPr lang="en-US" sz="1500" dirty="0" smtClean="0"/>
              <a:t>With new technique:</a:t>
            </a:r>
          </a:p>
          <a:p>
            <a:pPr marL="557213" lvl="1" indent="-214313">
              <a:buFontTx/>
              <a:buChar char="-"/>
            </a:pPr>
            <a:r>
              <a:rPr lang="en-US" sz="1500" dirty="0" smtClean="0"/>
              <a:t>SYNC </a:t>
            </a:r>
            <a:r>
              <a:rPr lang="en-US" sz="1500" b="1" dirty="0"/>
              <a:t>0.9</a:t>
            </a:r>
            <a:r>
              <a:rPr lang="en-US" sz="1500" dirty="0"/>
              <a:t> </a:t>
            </a:r>
            <a:r>
              <a:rPr lang="en-US" sz="1500" dirty="0" err="1"/>
              <a:t>usec</a:t>
            </a:r>
            <a:r>
              <a:rPr lang="en-US" sz="1500" dirty="0"/>
              <a:t> EMPTY CS </a:t>
            </a:r>
            <a:r>
              <a:rPr lang="en-US" sz="1500" b="1" dirty="0"/>
              <a:t>0.65</a:t>
            </a:r>
            <a:r>
              <a:rPr lang="en-US" sz="1500" dirty="0"/>
              <a:t> </a:t>
            </a:r>
            <a:r>
              <a:rPr lang="en-US" sz="1500" dirty="0" err="1"/>
              <a:t>usec</a:t>
            </a:r>
            <a:endParaRPr lang="en-US" sz="1500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7800" y="5791200"/>
            <a:ext cx="685800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1337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839"/>
    </mc:Choice>
    <mc:Fallback xmlns="">
      <p:transition spd="slow" advTm="28839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Bandwidth and Message Rate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753297293"/>
              </p:ext>
            </p:extLst>
          </p:nvPr>
        </p:nvGraphicFramePr>
        <p:xfrm>
          <a:off x="5067193" y="1704180"/>
          <a:ext cx="3451043" cy="31038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Content Placeholder 5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140373170"/>
              </p:ext>
            </p:extLst>
          </p:nvPr>
        </p:nvGraphicFramePr>
        <p:xfrm>
          <a:off x="990600" y="1685707"/>
          <a:ext cx="3733800" cy="31038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47800" y="5791200"/>
            <a:ext cx="685800" cy="6858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14400" y="4876800"/>
            <a:ext cx="762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New technique improves for bandwidth, but not much for message rate, since in message rate benchmark, there is no wasted (grey), mostly issue (blue)</a:t>
            </a:r>
            <a:endParaRPr lang="en-US" b="1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85108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6935"/>
    </mc:Choice>
    <mc:Fallback xmlns="">
      <p:transition spd="slow" advTm="56935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happens 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Lock inside </a:t>
            </a:r>
            <a:r>
              <a:rPr lang="en-US" i="1" dirty="0" smtClean="0"/>
              <a:t>MPI_ISEND</a:t>
            </a:r>
            <a:r>
              <a:rPr lang="en-US" dirty="0" smtClean="0"/>
              <a:t> and </a:t>
            </a:r>
            <a:r>
              <a:rPr lang="en-US" i="1" dirty="0" smtClean="0"/>
              <a:t>MPI_IRECV</a:t>
            </a:r>
            <a:r>
              <a:rPr lang="en-US" dirty="0" smtClean="0"/>
              <a:t> causes a </a:t>
            </a:r>
            <a:r>
              <a:rPr lang="en-US" i="1" dirty="0" smtClean="0"/>
              <a:t>“hotspot”</a:t>
            </a:r>
            <a:endParaRPr lang="en-US" i="1" dirty="0"/>
          </a:p>
          <a:p>
            <a:r>
              <a:rPr lang="en-US" dirty="0" smtClean="0"/>
              <a:t>CS is moving between cores and NUMA nodes:</a:t>
            </a:r>
          </a:p>
          <a:p>
            <a:pPr lvl="1"/>
            <a:r>
              <a:rPr lang="en-US" dirty="0" smtClean="0"/>
              <a:t>Higher synchronization/scheduling overheads</a:t>
            </a:r>
          </a:p>
          <a:p>
            <a:pPr lvl="1"/>
            <a:r>
              <a:rPr lang="en-US" dirty="0" smtClean="0"/>
              <a:t>Higher cache misses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11068" y="2212156"/>
            <a:ext cx="1879731" cy="1754326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square" rtlCol="0">
            <a:spAutoFit/>
          </a:bodyPr>
          <a:lstStyle/>
          <a:p>
            <a:r>
              <a:rPr lang="en-US" sz="1350" dirty="0"/>
              <a:t>If (rank == 0)</a:t>
            </a:r>
          </a:p>
          <a:p>
            <a:r>
              <a:rPr lang="en-US" sz="1350" i="1" dirty="0"/>
              <a:t>#pragma </a:t>
            </a:r>
            <a:r>
              <a:rPr lang="en-US" sz="1350" i="1" dirty="0" err="1"/>
              <a:t>omp</a:t>
            </a:r>
            <a:r>
              <a:rPr lang="en-US" sz="1350" i="1" dirty="0"/>
              <a:t> parallel</a:t>
            </a:r>
          </a:p>
          <a:p>
            <a:r>
              <a:rPr lang="en-US" sz="1350" dirty="0"/>
              <a:t>for (</a:t>
            </a:r>
            <a:r>
              <a:rPr lang="en-US" sz="1350" dirty="0" err="1"/>
              <a:t>i</a:t>
            </a:r>
            <a:r>
              <a:rPr lang="en-US" sz="1350" dirty="0"/>
              <a:t>=</a:t>
            </a:r>
            <a:r>
              <a:rPr lang="en-US" sz="1350" dirty="0" err="1"/>
              <a:t>tid;i</a:t>
            </a:r>
            <a:r>
              <a:rPr lang="en-US" sz="1350" dirty="0"/>
              <a:t>&lt;</a:t>
            </a:r>
            <a:r>
              <a:rPr lang="en-US" sz="1350" dirty="0" err="1"/>
              <a:t>WORK;i</a:t>
            </a:r>
            <a:r>
              <a:rPr lang="en-US" sz="1350" dirty="0"/>
              <a:t>+=</a:t>
            </a:r>
            <a:r>
              <a:rPr lang="en-US" sz="1350" dirty="0" err="1"/>
              <a:t>nt</a:t>
            </a:r>
            <a:r>
              <a:rPr lang="en-US" sz="1350" dirty="0"/>
              <a:t>) </a:t>
            </a:r>
          </a:p>
          <a:p>
            <a:r>
              <a:rPr lang="en-US" sz="1350" dirty="0"/>
              <a:t>{</a:t>
            </a:r>
          </a:p>
          <a:p>
            <a:r>
              <a:rPr lang="en-US" sz="1350" dirty="0">
                <a:solidFill>
                  <a:srgbClr val="FF0000"/>
                </a:solidFill>
              </a:rPr>
              <a:t>   for (j=0;j&lt;</a:t>
            </a:r>
            <a:r>
              <a:rPr lang="en-US" sz="1350" dirty="0" err="1">
                <a:solidFill>
                  <a:srgbClr val="FF0000"/>
                </a:solidFill>
              </a:rPr>
              <a:t>WIN;j</a:t>
            </a:r>
            <a:r>
              <a:rPr lang="en-US" sz="1350" dirty="0">
                <a:solidFill>
                  <a:srgbClr val="FF0000"/>
                </a:solidFill>
              </a:rPr>
              <a:t>++)</a:t>
            </a:r>
          </a:p>
          <a:p>
            <a:r>
              <a:rPr lang="en-US" sz="1350" dirty="0">
                <a:solidFill>
                  <a:srgbClr val="FF0000"/>
                </a:solidFill>
              </a:rPr>
              <a:t>      </a:t>
            </a:r>
            <a:r>
              <a:rPr lang="en-US" sz="1350" dirty="0" err="1">
                <a:solidFill>
                  <a:srgbClr val="FF0000"/>
                </a:solidFill>
              </a:rPr>
              <a:t>MPI_Isend</a:t>
            </a:r>
            <a:r>
              <a:rPr lang="en-US" sz="1350" dirty="0">
                <a:solidFill>
                  <a:srgbClr val="FF0000"/>
                </a:solidFill>
              </a:rPr>
              <a:t>(.., 1,</a:t>
            </a:r>
            <a:r>
              <a:rPr lang="is-IS" sz="1350" dirty="0">
                <a:solidFill>
                  <a:srgbClr val="FF0000"/>
                </a:solidFill>
              </a:rPr>
              <a:t>…</a:t>
            </a:r>
            <a:r>
              <a:rPr lang="en-US" sz="1350" dirty="0">
                <a:solidFill>
                  <a:srgbClr val="FF0000"/>
                </a:solidFill>
              </a:rPr>
              <a:t>)</a:t>
            </a:r>
          </a:p>
          <a:p>
            <a:r>
              <a:rPr lang="en-US" sz="1350" dirty="0"/>
              <a:t>   </a:t>
            </a:r>
            <a:r>
              <a:rPr lang="en-US" sz="1350" dirty="0" err="1"/>
              <a:t>MPI_Waitall</a:t>
            </a:r>
            <a:r>
              <a:rPr lang="en-US" sz="1350" dirty="0"/>
              <a:t>(WIN..)</a:t>
            </a:r>
          </a:p>
          <a:p>
            <a:r>
              <a:rPr lang="en-US" sz="1350" dirty="0"/>
              <a:t>}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667001" y="2212156"/>
            <a:ext cx="1981200" cy="1754326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square" rtlCol="0">
            <a:spAutoFit/>
          </a:bodyPr>
          <a:lstStyle/>
          <a:p>
            <a:r>
              <a:rPr lang="en-US" sz="1350" dirty="0"/>
              <a:t>If (rank == 1)</a:t>
            </a:r>
          </a:p>
          <a:p>
            <a:r>
              <a:rPr lang="en-US" sz="1350" i="1" dirty="0"/>
              <a:t>#pragma </a:t>
            </a:r>
            <a:r>
              <a:rPr lang="en-US" sz="1350" i="1" dirty="0" err="1"/>
              <a:t>omp</a:t>
            </a:r>
            <a:r>
              <a:rPr lang="en-US" sz="1350" i="1" dirty="0"/>
              <a:t> parallel</a:t>
            </a:r>
          </a:p>
          <a:p>
            <a:r>
              <a:rPr lang="en-US" sz="1350" dirty="0"/>
              <a:t>for (</a:t>
            </a:r>
            <a:r>
              <a:rPr lang="en-US" sz="1350" dirty="0" err="1"/>
              <a:t>i</a:t>
            </a:r>
            <a:r>
              <a:rPr lang="en-US" sz="1350" dirty="0"/>
              <a:t>=</a:t>
            </a:r>
            <a:r>
              <a:rPr lang="en-US" sz="1350" dirty="0" err="1"/>
              <a:t>td;i</a:t>
            </a:r>
            <a:r>
              <a:rPr lang="en-US" sz="1350" dirty="0"/>
              <a:t>&lt;</a:t>
            </a:r>
            <a:r>
              <a:rPr lang="en-US" sz="1350" dirty="0" err="1"/>
              <a:t>WORK;i</a:t>
            </a:r>
            <a:r>
              <a:rPr lang="en-US" sz="1350" dirty="0"/>
              <a:t>+=</a:t>
            </a:r>
            <a:r>
              <a:rPr lang="en-US" sz="1350" dirty="0" err="1"/>
              <a:t>nt</a:t>
            </a:r>
            <a:r>
              <a:rPr lang="en-US" sz="1350" dirty="0"/>
              <a:t>) {</a:t>
            </a:r>
          </a:p>
          <a:p>
            <a:r>
              <a:rPr lang="en-US" sz="1350" dirty="0">
                <a:solidFill>
                  <a:srgbClr val="FF0000"/>
                </a:solidFill>
              </a:rPr>
              <a:t>   for (j=0;j&lt;</a:t>
            </a:r>
            <a:r>
              <a:rPr lang="en-US" sz="1350" dirty="0" err="1">
                <a:solidFill>
                  <a:srgbClr val="FF0000"/>
                </a:solidFill>
              </a:rPr>
              <a:t>WIN;j</a:t>
            </a:r>
            <a:r>
              <a:rPr lang="en-US" sz="1350" dirty="0">
                <a:solidFill>
                  <a:srgbClr val="FF0000"/>
                </a:solidFill>
              </a:rPr>
              <a:t>++)</a:t>
            </a:r>
          </a:p>
          <a:p>
            <a:r>
              <a:rPr lang="en-US" sz="1350" dirty="0">
                <a:solidFill>
                  <a:srgbClr val="FF0000"/>
                </a:solidFill>
              </a:rPr>
              <a:t>      </a:t>
            </a:r>
            <a:r>
              <a:rPr lang="en-US" sz="1350" dirty="0" err="1">
                <a:solidFill>
                  <a:srgbClr val="FF0000"/>
                </a:solidFill>
              </a:rPr>
              <a:t>MPI_Irecv</a:t>
            </a:r>
            <a:r>
              <a:rPr lang="en-US" sz="1350" dirty="0">
                <a:solidFill>
                  <a:srgbClr val="FF0000"/>
                </a:solidFill>
              </a:rPr>
              <a:t>(.., 1,</a:t>
            </a:r>
            <a:r>
              <a:rPr lang="is-IS" sz="1350" dirty="0">
                <a:solidFill>
                  <a:srgbClr val="FF0000"/>
                </a:solidFill>
              </a:rPr>
              <a:t>…</a:t>
            </a:r>
            <a:r>
              <a:rPr lang="en-US" sz="1350" dirty="0">
                <a:solidFill>
                  <a:srgbClr val="FF0000"/>
                </a:solidFill>
              </a:rPr>
              <a:t>)</a:t>
            </a:r>
          </a:p>
          <a:p>
            <a:r>
              <a:rPr lang="en-US" sz="1350" dirty="0"/>
              <a:t>   </a:t>
            </a:r>
            <a:r>
              <a:rPr lang="en-US" sz="1350" dirty="0" err="1"/>
              <a:t>MPI_Waitall</a:t>
            </a:r>
            <a:r>
              <a:rPr lang="en-US" sz="1350" dirty="0"/>
              <a:t>(WIN..)</a:t>
            </a:r>
          </a:p>
          <a:p>
            <a:r>
              <a:rPr lang="en-US" sz="1350" dirty="0" smtClean="0"/>
              <a:t>}</a:t>
            </a:r>
          </a:p>
          <a:p>
            <a:endParaRPr lang="en-US" sz="1350" dirty="0"/>
          </a:p>
        </p:txBody>
      </p:sp>
      <p:graphicFrame>
        <p:nvGraphicFramePr>
          <p:cNvPr id="9" name="Chart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87174627"/>
              </p:ext>
            </p:extLst>
          </p:nvPr>
        </p:nvGraphicFramePr>
        <p:xfrm>
          <a:off x="711069" y="4267201"/>
          <a:ext cx="3723240" cy="152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7800" y="5791200"/>
            <a:ext cx="685800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4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170"/>
    </mc:Choice>
    <mc:Fallback xmlns="">
      <p:transition spd="slow" advTm="59170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Solution: Bias synchronization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Allow scheduling bias for the thread most recently executed.</a:t>
            </a:r>
          </a:p>
          <a:p>
            <a:endParaRPr lang="en-US" dirty="0" smtClean="0"/>
          </a:p>
          <a:p>
            <a:r>
              <a:rPr lang="en-US" dirty="0" smtClean="0"/>
              <a:t>Allow scheduling bias towards thread within the same NUMA node.</a:t>
            </a:r>
          </a:p>
          <a:p>
            <a:endParaRPr lang="en-US" dirty="0" smtClean="0"/>
          </a:p>
          <a:p>
            <a:r>
              <a:rPr lang="en-US" dirty="0" smtClean="0"/>
              <a:t>Giving fairness when there is no hotspot.</a:t>
            </a:r>
          </a:p>
          <a:p>
            <a:endParaRPr lang="en-US" dirty="0"/>
          </a:p>
          <a:p>
            <a:r>
              <a:rPr lang="en-US" dirty="0" smtClean="0"/>
              <a:t>Challenge: how to do all this without centralize scheduler, and with low-overhead ?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dirty="0" smtClean="0">
                <a:sym typeface="Wingdings"/>
              </a:rPr>
              <a:t> A </a:t>
            </a:r>
            <a:r>
              <a:rPr lang="en-US" dirty="0">
                <a:sym typeface="Wingdings"/>
              </a:rPr>
              <a:t>t</a:t>
            </a:r>
            <a:r>
              <a:rPr lang="en-US" dirty="0" smtClean="0"/>
              <a:t>hread keeps issuing all of its own requests.</a:t>
            </a:r>
          </a:p>
          <a:p>
            <a:pPr defTabSz="685800">
              <a:spcBef>
                <a:spcPts val="0"/>
              </a:spcBef>
              <a:buFont typeface="Wingdings" charset="2"/>
              <a:buChar char="ß"/>
              <a:defRPr/>
            </a:pPr>
            <a:endParaRPr lang="en-US" dirty="0" smtClean="0">
              <a:sym typeface="Wingdings"/>
            </a:endParaRPr>
          </a:p>
          <a:p>
            <a:pPr defTabSz="685800">
              <a:spcBef>
                <a:spcPts val="0"/>
              </a:spcBef>
              <a:buFont typeface="Wingdings" charset="2"/>
              <a:buChar char="ß"/>
              <a:defRPr/>
            </a:pPr>
            <a:endParaRPr lang="en-US" dirty="0" smtClean="0">
              <a:sym typeface="Wingdings"/>
            </a:endParaRPr>
          </a:p>
          <a:p>
            <a:pPr defTabSz="685800">
              <a:spcBef>
                <a:spcPts val="0"/>
              </a:spcBef>
              <a:buFont typeface="Wingdings" charset="2"/>
              <a:buChar char="ß"/>
              <a:defRPr/>
            </a:pPr>
            <a:r>
              <a:rPr lang="en-US" dirty="0" smtClean="0">
                <a:sym typeface="Wingdings"/>
              </a:rPr>
              <a:t>When a thread is finished, it chooses the closest thread to pass the CS. </a:t>
            </a:r>
          </a:p>
          <a:p>
            <a:pPr defTabSz="685800">
              <a:spcBef>
                <a:spcPts val="0"/>
              </a:spcBef>
              <a:buFont typeface="Wingdings" charset="2"/>
              <a:buChar char="ß"/>
              <a:defRPr/>
            </a:pPr>
            <a:endParaRPr lang="en-US" dirty="0" smtClean="0"/>
          </a:p>
          <a:p>
            <a:pPr defTabSz="685800">
              <a:spcBef>
                <a:spcPts val="0"/>
              </a:spcBef>
              <a:buFont typeface="Wingdings" charset="2"/>
              <a:buChar char="ß"/>
              <a:defRPr/>
            </a:pPr>
            <a:r>
              <a:rPr lang="en-US" dirty="0" smtClean="0"/>
              <a:t>Prevent deadlocks inside the progress engine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7800" y="5791200"/>
            <a:ext cx="685800" cy="685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97895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240"/>
    </mc:Choice>
    <mc:Fallback xmlns="">
      <p:transition spd="slow" advTm="73240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</a:p>
          <a:p>
            <a:r>
              <a:rPr lang="en-US" dirty="0" smtClean="0"/>
              <a:t>Analysis and Approach</a:t>
            </a:r>
          </a:p>
          <a:p>
            <a:r>
              <a:rPr lang="en-US" dirty="0" smtClean="0"/>
              <a:t>Evaluation</a:t>
            </a:r>
          </a:p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E1D96-60AF-334E-A2EE-0A4E21EB8E04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7800" y="5791200"/>
            <a:ext cx="685800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688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Unbounded Bias Lock (</a:t>
            </a:r>
            <a:r>
              <a:rPr lang="en-US" dirty="0" err="1" smtClean="0"/>
              <a:t>CLHub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52600"/>
            <a:ext cx="3886200" cy="3263504"/>
          </a:xfrm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en-US" sz="1700" dirty="0" smtClean="0"/>
              <a:t>LOCK_HIGH(L)</a:t>
            </a:r>
          </a:p>
          <a:p>
            <a:pPr lvl="1"/>
            <a:r>
              <a:rPr lang="en-US" sz="1700" dirty="0" smtClean="0"/>
              <a:t>IF TRY_ACQUIRE (L-&gt;</a:t>
            </a:r>
            <a:r>
              <a:rPr lang="en-US" sz="1700" b="1" dirty="0" smtClean="0"/>
              <a:t>bias</a:t>
            </a:r>
            <a:r>
              <a:rPr lang="en-US" sz="1700" dirty="0" smtClean="0"/>
              <a:t>) == FAIL:</a:t>
            </a:r>
          </a:p>
          <a:p>
            <a:pPr lvl="2"/>
            <a:r>
              <a:rPr lang="en-US" sz="1700" dirty="0" smtClean="0"/>
              <a:t>ACQUIRE(L-&gt;</a:t>
            </a:r>
            <a:r>
              <a:rPr lang="en-US" sz="1700" b="1" dirty="0" err="1" smtClean="0"/>
              <a:t>fifo_high</a:t>
            </a:r>
            <a:r>
              <a:rPr lang="en-US" sz="1700" dirty="0" smtClean="0"/>
              <a:t>)</a:t>
            </a:r>
          </a:p>
          <a:p>
            <a:pPr lvl="2"/>
            <a:r>
              <a:rPr lang="en-US" sz="1700" dirty="0" smtClean="0"/>
              <a:t>L-&gt;</a:t>
            </a:r>
            <a:r>
              <a:rPr lang="en-US" sz="1700" b="1" dirty="0" smtClean="0"/>
              <a:t>filter</a:t>
            </a:r>
            <a:r>
              <a:rPr lang="en-US" sz="1700" dirty="0" smtClean="0"/>
              <a:t> = 1</a:t>
            </a:r>
          </a:p>
          <a:p>
            <a:pPr lvl="2"/>
            <a:r>
              <a:rPr lang="en-US" sz="1700" dirty="0" smtClean="0"/>
              <a:t>ACQUIRE(L-&gt;</a:t>
            </a:r>
            <a:r>
              <a:rPr lang="en-US" sz="1700" b="1" dirty="0" smtClean="0"/>
              <a:t>bias</a:t>
            </a:r>
            <a:r>
              <a:rPr lang="en-US" sz="1700" dirty="0" smtClean="0"/>
              <a:t>)</a:t>
            </a:r>
          </a:p>
          <a:p>
            <a:pPr lvl="2"/>
            <a:r>
              <a:rPr lang="en-US" sz="1700" dirty="0"/>
              <a:t>L</a:t>
            </a:r>
            <a:r>
              <a:rPr lang="en-US" sz="1700" dirty="0" smtClean="0"/>
              <a:t>-&gt;</a:t>
            </a:r>
            <a:r>
              <a:rPr lang="en-US" sz="1700" b="1" dirty="0" smtClean="0"/>
              <a:t>filter</a:t>
            </a:r>
            <a:r>
              <a:rPr lang="en-US" sz="1700" dirty="0" smtClean="0"/>
              <a:t> = 0</a:t>
            </a:r>
          </a:p>
          <a:p>
            <a:pPr lvl="2"/>
            <a:r>
              <a:rPr lang="en-US" sz="1700" dirty="0" smtClean="0"/>
              <a:t>RELEASE(L-&gt;</a:t>
            </a:r>
            <a:r>
              <a:rPr lang="en-US" sz="1700" b="1" dirty="0" err="1" smtClean="0"/>
              <a:t>fifo_high</a:t>
            </a:r>
            <a:r>
              <a:rPr lang="en-US" sz="1700" dirty="0" smtClean="0"/>
              <a:t>) </a:t>
            </a:r>
          </a:p>
          <a:p>
            <a:r>
              <a:rPr lang="en-US" sz="1700" dirty="0" smtClean="0"/>
              <a:t>UNLOCK_HIGH(L)</a:t>
            </a:r>
          </a:p>
          <a:p>
            <a:pPr lvl="1"/>
            <a:r>
              <a:rPr lang="en-US" sz="1700" dirty="0" smtClean="0"/>
              <a:t>RELEASE(L-&gt;</a:t>
            </a:r>
            <a:r>
              <a:rPr lang="en-US" sz="1700" b="1" dirty="0" smtClean="0"/>
              <a:t>bias</a:t>
            </a:r>
            <a:r>
              <a:rPr lang="en-US" sz="1700" dirty="0" smtClean="0"/>
              <a:t>)</a:t>
            </a:r>
          </a:p>
        </p:txBody>
      </p:sp>
      <p:sp>
        <p:nvSpPr>
          <p:cNvPr id="11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52600"/>
            <a:ext cx="3886200" cy="3263504"/>
          </a:xfrm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en-US" sz="1600" dirty="0" smtClean="0"/>
              <a:t>LOCK_LOW(L)</a:t>
            </a:r>
          </a:p>
          <a:p>
            <a:pPr lvl="1"/>
            <a:r>
              <a:rPr lang="en-US" sz="1600" dirty="0" smtClean="0"/>
              <a:t>ACQUIRE (L-&gt;</a:t>
            </a:r>
            <a:r>
              <a:rPr lang="en-US" sz="1600" b="1" dirty="0" smtClean="0"/>
              <a:t>fifo_low</a:t>
            </a:r>
            <a:r>
              <a:rPr lang="en-US" sz="1600" dirty="0" smtClean="0"/>
              <a:t>)</a:t>
            </a:r>
          </a:p>
          <a:p>
            <a:pPr lvl="1"/>
            <a:r>
              <a:rPr lang="en-US" sz="1600" dirty="0" smtClean="0"/>
              <a:t>While (L-&gt;</a:t>
            </a:r>
            <a:r>
              <a:rPr lang="en-US" sz="1600" b="1" dirty="0" smtClean="0"/>
              <a:t>filter</a:t>
            </a:r>
            <a:r>
              <a:rPr lang="en-US" sz="1600" dirty="0" smtClean="0"/>
              <a:t> == 1); </a:t>
            </a:r>
          </a:p>
          <a:p>
            <a:pPr lvl="1"/>
            <a:r>
              <a:rPr lang="en-US" sz="1600" dirty="0" smtClean="0"/>
              <a:t>ACQUIRE (L-&gt;</a:t>
            </a:r>
            <a:r>
              <a:rPr lang="en-US" sz="1600" b="1" dirty="0" smtClean="0"/>
              <a:t>bias</a:t>
            </a:r>
            <a:r>
              <a:rPr lang="en-US" sz="1600" dirty="0" smtClean="0"/>
              <a:t>);</a:t>
            </a:r>
          </a:p>
          <a:p>
            <a:pPr lvl="1"/>
            <a:r>
              <a:rPr lang="en-US" sz="1600" dirty="0">
                <a:sym typeface="Wingdings"/>
              </a:rPr>
              <a:t>RELEASE(L-&gt;</a:t>
            </a:r>
            <a:r>
              <a:rPr lang="en-US" sz="1600" b="1" dirty="0" smtClean="0">
                <a:sym typeface="Wingdings"/>
              </a:rPr>
              <a:t>fifo_low</a:t>
            </a:r>
            <a:r>
              <a:rPr lang="en-US" sz="1600" dirty="0" smtClean="0">
                <a:sym typeface="Wingdings"/>
              </a:rPr>
              <a:t>)</a:t>
            </a:r>
            <a:endParaRPr lang="en-US" sz="1600" dirty="0" smtClean="0"/>
          </a:p>
          <a:p>
            <a:r>
              <a:rPr lang="en-US" sz="1600" dirty="0" smtClean="0"/>
              <a:t>UNLOCK_LOW(L)</a:t>
            </a:r>
          </a:p>
          <a:p>
            <a:pPr lvl="1"/>
            <a:r>
              <a:rPr lang="en-US" sz="1600" dirty="0" smtClean="0"/>
              <a:t>RELEASE(L</a:t>
            </a:r>
            <a:r>
              <a:rPr lang="en-US" sz="1600" dirty="0" smtClean="0">
                <a:sym typeface="Wingdings"/>
              </a:rPr>
              <a:t>-&gt;bias)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00" y="5791200"/>
            <a:ext cx="685800" cy="6858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214261" y="4777654"/>
            <a:ext cx="444137" cy="44413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T0</a:t>
            </a:r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6098180" y="4738464"/>
            <a:ext cx="522515" cy="522515"/>
          </a:xfrm>
          <a:prstGeom prst="ellipse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T1</a:t>
            </a:r>
            <a:endParaRPr lang="en-US" sz="1400" dirty="0"/>
          </a:p>
        </p:txBody>
      </p:sp>
      <p:sp>
        <p:nvSpPr>
          <p:cNvPr id="8" name="Oval 7"/>
          <p:cNvSpPr/>
          <p:nvPr/>
        </p:nvSpPr>
        <p:spPr>
          <a:xfrm>
            <a:off x="6098180" y="5752012"/>
            <a:ext cx="522515" cy="522515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T4</a:t>
            </a:r>
            <a:endParaRPr lang="en-US" sz="1400" dirty="0"/>
          </a:p>
        </p:txBody>
      </p:sp>
      <p:sp>
        <p:nvSpPr>
          <p:cNvPr id="9" name="TextBox 8"/>
          <p:cNvSpPr txBox="1"/>
          <p:nvPr/>
        </p:nvSpPr>
        <p:spPr>
          <a:xfrm>
            <a:off x="5853247" y="4378619"/>
            <a:ext cx="10123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f</a:t>
            </a:r>
            <a:r>
              <a:rPr lang="en-US" smtClean="0"/>
              <a:t>ifo_high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853247" y="5382680"/>
            <a:ext cx="10123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fifo_low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5135884" y="4369132"/>
            <a:ext cx="600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bias</a:t>
            </a:r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010400" y="4777654"/>
            <a:ext cx="444137" cy="444137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T2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7844242" y="4777654"/>
            <a:ext cx="444137" cy="444137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T3</a:t>
            </a:r>
            <a:endParaRPr lang="en-US" dirty="0"/>
          </a:p>
        </p:txBody>
      </p:sp>
      <p:cxnSp>
        <p:nvCxnSpPr>
          <p:cNvPr id="16" name="Straight Arrow Connector 15"/>
          <p:cNvCxnSpPr>
            <a:stCxn id="16" idx="1"/>
            <a:endCxn id="18" idx="6"/>
          </p:cNvCxnSpPr>
          <p:nvPr/>
        </p:nvCxnSpPr>
        <p:spPr>
          <a:xfrm flipH="1" flipV="1">
            <a:off x="6620695" y="4999722"/>
            <a:ext cx="38970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 flipV="1">
            <a:off x="7450199" y="4999722"/>
            <a:ext cx="39404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7010400" y="5791200"/>
            <a:ext cx="444137" cy="444137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T5</a:t>
            </a:r>
            <a:endParaRPr lang="en-US" dirty="0"/>
          </a:p>
        </p:txBody>
      </p:sp>
      <p:cxnSp>
        <p:nvCxnSpPr>
          <p:cNvPr id="19" name="Straight Arrow Connector 18"/>
          <p:cNvCxnSpPr>
            <a:endCxn id="19" idx="6"/>
          </p:cNvCxnSpPr>
          <p:nvPr/>
        </p:nvCxnSpPr>
        <p:spPr>
          <a:xfrm flipH="1">
            <a:off x="6620695" y="6013269"/>
            <a:ext cx="38970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5551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1661"/>
    </mc:Choice>
    <mc:Fallback xmlns="">
      <p:transition spd="slow" advTm="101661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Result: Message rate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688673286"/>
              </p:ext>
            </p:extLst>
          </p:nvPr>
        </p:nvGraphicFramePr>
        <p:xfrm>
          <a:off x="762000" y="1752600"/>
          <a:ext cx="3388178" cy="27711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ontent Placeholder 5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92664385"/>
              </p:ext>
            </p:extLst>
          </p:nvPr>
        </p:nvGraphicFramePr>
        <p:xfrm>
          <a:off x="4453735" y="1752600"/>
          <a:ext cx="4025148" cy="276650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" name="Straight Arrow Connector 3"/>
          <p:cNvCxnSpPr/>
          <p:nvPr/>
        </p:nvCxnSpPr>
        <p:spPr>
          <a:xfrm>
            <a:off x="4008468" y="2313357"/>
            <a:ext cx="8681" cy="111985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766094" y="2763376"/>
            <a:ext cx="475524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/>
              <a:t>4x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14400" y="4671956"/>
            <a:ext cx="373380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/>
              <a:t>At 36 </a:t>
            </a:r>
            <a:r>
              <a:rPr lang="en-US" sz="1500" dirty="0" smtClean="0"/>
              <a:t>threads:</a:t>
            </a:r>
          </a:p>
          <a:p>
            <a:pPr marL="285750" indent="-285750">
              <a:buFontTx/>
              <a:buChar char="-"/>
            </a:pPr>
            <a:r>
              <a:rPr lang="en-US" sz="1500" dirty="0" smtClean="0"/>
              <a:t>Baseline: 500k</a:t>
            </a:r>
            <a:r>
              <a:rPr lang="en-US" sz="1500" dirty="0"/>
              <a:t> </a:t>
            </a:r>
            <a:r>
              <a:rPr lang="en-US" sz="1500" dirty="0" err="1" smtClean="0"/>
              <a:t>msg</a:t>
            </a:r>
            <a:r>
              <a:rPr lang="en-US" sz="1500" dirty="0" smtClean="0"/>
              <a:t>/s</a:t>
            </a:r>
          </a:p>
          <a:p>
            <a:pPr marL="285750" indent="-285750">
              <a:buFontTx/>
              <a:buChar char="-"/>
            </a:pPr>
            <a:r>
              <a:rPr lang="en-US" sz="1500" dirty="0" smtClean="0"/>
              <a:t>New results: 2M </a:t>
            </a:r>
            <a:r>
              <a:rPr lang="en-US" sz="1500" dirty="0" err="1" smtClean="0"/>
              <a:t>msg</a:t>
            </a:r>
            <a:r>
              <a:rPr lang="en-US" sz="1500" dirty="0" smtClean="0"/>
              <a:t>/s</a:t>
            </a:r>
            <a:endParaRPr lang="en-US" sz="15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7800" y="5791200"/>
            <a:ext cx="685800" cy="6858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571999" y="4724400"/>
            <a:ext cx="39068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/>
              <a:t>Still losing a bit due to locality and synchronization 0.3 -&gt; 0.4 </a:t>
            </a:r>
            <a:r>
              <a:rPr lang="en-US" i="1" dirty="0" err="1" smtClean="0"/>
              <a:t>usec</a:t>
            </a:r>
            <a:r>
              <a:rPr lang="en-US" i="1" dirty="0" smtClean="0"/>
              <a:t>  (future work!)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228167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 benchmark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Communication bound: Graph500</a:t>
            </a:r>
          </a:p>
          <a:p>
            <a:pPr lvl="1"/>
            <a:r>
              <a:rPr lang="en-US" dirty="0" smtClean="0"/>
              <a:t>BFS with scale-free graphs (</a:t>
            </a:r>
            <a:r>
              <a:rPr lang="en-US" dirty="0" err="1" smtClean="0"/>
              <a:t>rmat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Often used to evaluate communication</a:t>
            </a:r>
          </a:p>
          <a:p>
            <a:pPr lvl="1"/>
            <a:r>
              <a:rPr lang="en-US" dirty="0" smtClean="0"/>
              <a:t>Expectation: improve performance</a:t>
            </a:r>
          </a:p>
          <a:p>
            <a:r>
              <a:rPr lang="en-US" dirty="0" smtClean="0"/>
              <a:t>Compute bound: HPCCG</a:t>
            </a:r>
          </a:p>
          <a:p>
            <a:pPr lvl="1"/>
            <a:r>
              <a:rPr lang="en-US" dirty="0" smtClean="0"/>
              <a:t>Approximate the finite </a:t>
            </a:r>
            <a:r>
              <a:rPr lang="en-US" dirty="0"/>
              <a:t>e</a:t>
            </a:r>
            <a:r>
              <a:rPr lang="en-US" dirty="0" smtClean="0"/>
              <a:t>lement applications</a:t>
            </a:r>
          </a:p>
          <a:p>
            <a:pPr lvl="1"/>
            <a:r>
              <a:rPr lang="en-US" dirty="0" smtClean="0"/>
              <a:t>Core kernel: Sparse Matrix Vector multiply</a:t>
            </a:r>
          </a:p>
          <a:p>
            <a:pPr lvl="1"/>
            <a:r>
              <a:rPr lang="en-US" dirty="0" smtClean="0"/>
              <a:t>Expectation: may improve, not degrade</a:t>
            </a:r>
          </a:p>
          <a:p>
            <a:pPr lvl="1"/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E1D96-60AF-334E-A2EE-0A4E21EB8E04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610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Graph500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E1D96-60AF-334E-A2EE-0A4E21EB8E04}" type="slidenum">
              <a:rPr lang="en-US" smtClean="0"/>
              <a:pPr/>
              <a:t>23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00" y="5791200"/>
            <a:ext cx="685800" cy="685800"/>
          </a:xfrm>
          <a:prstGeom prst="rect">
            <a:avLst/>
          </a:prstGeom>
        </p:spPr>
      </p:pic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1167530"/>
              </p:ext>
            </p:extLst>
          </p:nvPr>
        </p:nvGraphicFramePr>
        <p:xfrm>
          <a:off x="762000" y="2057400"/>
          <a:ext cx="518287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6019800" y="2057400"/>
            <a:ext cx="3048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Weak scaling </a:t>
            </a:r>
          </a:p>
          <a:p>
            <a:r>
              <a:rPr lang="en-US" dirty="0" smtClean="0"/>
              <a:t>(rmat30 at 4096 cores)</a:t>
            </a:r>
          </a:p>
          <a:p>
            <a:r>
              <a:rPr lang="en-US" dirty="0" smtClean="0"/>
              <a:t>Using 16 cores/threads per node</a:t>
            </a:r>
          </a:p>
          <a:p>
            <a:r>
              <a:rPr lang="en-US" b="1" dirty="0" smtClean="0"/>
              <a:t>2x improvement on average.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13435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HPCCG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E1D96-60AF-334E-A2EE-0A4E21EB8E04}" type="slidenum">
              <a:rPr lang="en-US" smtClean="0"/>
              <a:pPr/>
              <a:t>24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00" y="5791200"/>
            <a:ext cx="685800" cy="685800"/>
          </a:xfrm>
          <a:prstGeom prst="rect">
            <a:avLst/>
          </a:prstGeom>
        </p:spPr>
      </p:pic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08369359"/>
              </p:ext>
            </p:extLst>
          </p:nvPr>
        </p:nvGraphicFramePr>
        <p:xfrm>
          <a:off x="304800" y="1905000"/>
          <a:ext cx="5486400" cy="3022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6019800" y="2057400"/>
            <a:ext cx="30480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Core kernel is Sparse matrix vector multiply.</a:t>
            </a:r>
          </a:p>
          <a:p>
            <a:r>
              <a:rPr lang="en-US" dirty="0" smtClean="0"/>
              <a:t>Using 16 cores/threads per node.</a:t>
            </a:r>
          </a:p>
          <a:p>
            <a:r>
              <a:rPr lang="en-US" b="1" dirty="0" smtClean="0"/>
              <a:t>3-5% improvement on average.</a:t>
            </a:r>
          </a:p>
          <a:p>
            <a:r>
              <a:rPr lang="en-US" dirty="0" smtClean="0"/>
              <a:t>But is not significant when scaling larger since compute and memory bounded.</a:t>
            </a:r>
          </a:p>
        </p:txBody>
      </p:sp>
    </p:spTree>
    <p:extLst>
      <p:ext uri="{BB962C8B-B14F-4D97-AF65-F5344CB8AC3E}">
        <p14:creationId xmlns:p14="http://schemas.microsoft.com/office/powerpoint/2010/main" val="1720874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Analyzed the performance issue of MPI &amp; Threads using micro-benchmarks</a:t>
            </a:r>
          </a:p>
          <a:p>
            <a:r>
              <a:rPr lang="en-US" dirty="0" smtClean="0"/>
              <a:t>Proposed and evaluated 2 methods:</a:t>
            </a:r>
          </a:p>
          <a:p>
            <a:pPr lvl="1"/>
            <a:r>
              <a:rPr lang="en-US" dirty="0" smtClean="0"/>
              <a:t>Work-driven activation: </a:t>
            </a:r>
            <a:r>
              <a:rPr lang="en-US" i="1" dirty="0" smtClean="0"/>
              <a:t>improve blocking calls</a:t>
            </a:r>
          </a:p>
          <a:p>
            <a:pPr lvl="1"/>
            <a:r>
              <a:rPr lang="en-US" dirty="0" smtClean="0"/>
              <a:t>Unbounded biased lock: </a:t>
            </a:r>
            <a:r>
              <a:rPr lang="en-US" i="1" dirty="0" smtClean="0"/>
              <a:t>improve non-blocking calls</a:t>
            </a:r>
          </a:p>
          <a:p>
            <a:r>
              <a:rPr lang="en-US" dirty="0" smtClean="0"/>
              <a:t>2-4x improvement for communication bounded application, no degradation for computation/memory bounded application.</a:t>
            </a:r>
          </a:p>
          <a:p>
            <a:r>
              <a:rPr lang="en-US" dirty="0" smtClean="0"/>
              <a:t>Future work: More locality and application analysis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E1D96-60AF-334E-A2EE-0A4E21EB8E04}" type="slidenum">
              <a:rPr lang="en-US" smtClean="0"/>
              <a:pPr/>
              <a:t>25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00" y="5791200"/>
            <a:ext cx="685800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7766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 for you attention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Contact: hdang8@illinois.edu</a:t>
            </a:r>
          </a:p>
          <a:p>
            <a:r>
              <a:rPr lang="en-US" dirty="0" smtClean="0"/>
              <a:t>Question please ?!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E1D96-60AF-334E-A2EE-0A4E21EB8E04}" type="slidenum">
              <a:rPr lang="en-US" smtClean="0"/>
              <a:pPr/>
              <a:t>26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00" y="5791200"/>
            <a:ext cx="685800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234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Backup Slide </a:t>
            </a:r>
            <a:r>
              <a:rPr lang="mr-IN" dirty="0" smtClean="0"/>
              <a:t>–</a:t>
            </a:r>
            <a:r>
              <a:rPr lang="en-US" dirty="0" smtClean="0"/>
              <a:t> Cache misses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E1D96-60AF-334E-A2EE-0A4E21EB8E04}" type="slidenum">
              <a:rPr lang="en-US" smtClean="0"/>
              <a:pPr/>
              <a:t>27</a:t>
            </a:fld>
            <a:endParaRPr lang="en-US"/>
          </a:p>
        </p:txBody>
      </p:sp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51942228"/>
              </p:ext>
            </p:extLst>
          </p:nvPr>
        </p:nvGraphicFramePr>
        <p:xfrm>
          <a:off x="3810000" y="3124200"/>
          <a:ext cx="50292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82578967"/>
              </p:ext>
            </p:extLst>
          </p:nvPr>
        </p:nvGraphicFramePr>
        <p:xfrm>
          <a:off x="228600" y="1295400"/>
          <a:ext cx="50292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360688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Hybrid programming (MPI+X)</a:t>
            </a:r>
          </a:p>
          <a:p>
            <a:pPr lvl="1"/>
            <a:r>
              <a:rPr lang="en-US" dirty="0" smtClean="0"/>
              <a:t>MPI for communications</a:t>
            </a:r>
          </a:p>
          <a:p>
            <a:pPr lvl="1"/>
            <a:r>
              <a:rPr lang="en-US" dirty="0" smtClean="0"/>
              <a:t>Other abstractions for heterogeneity, multithreading, multitasking, data flow..</a:t>
            </a:r>
            <a:endParaRPr lang="en-US" dirty="0"/>
          </a:p>
          <a:p>
            <a:r>
              <a:rPr lang="en-US" dirty="0" smtClean="0"/>
              <a:t>Ability to communicate from every thread </a:t>
            </a:r>
          </a:p>
          <a:p>
            <a:pPr lvl="1"/>
            <a:r>
              <a:rPr lang="en-US" dirty="0" smtClean="0"/>
              <a:t>Extending programming capability</a:t>
            </a:r>
          </a:p>
          <a:p>
            <a:pPr lvl="1"/>
            <a:r>
              <a:rPr lang="en-US" dirty="0" smtClean="0"/>
              <a:t>MPI_THREAD_MULTIPLE limited performance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E1D96-60AF-334E-A2EE-0A4E21EB8E04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00" y="5791200"/>
            <a:ext cx="685800" cy="6858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t="17990" r="52966" b="4410"/>
          <a:stretch/>
        </p:blipFill>
        <p:spPr>
          <a:xfrm>
            <a:off x="6553200" y="4064"/>
            <a:ext cx="2438400" cy="2061976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8229600" y="2017125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[1]</a:t>
            </a:r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2667000" y="5943600"/>
            <a:ext cx="6172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[1] Knights </a:t>
            </a:r>
            <a:r>
              <a:rPr lang="en-US" sz="1200" dirty="0"/>
              <a:t>landing (KNL): 2nd Generation </a:t>
            </a:r>
            <a:r>
              <a:rPr lang="en-US" sz="1200" dirty="0" smtClean="0"/>
              <a:t>Intel Xeon </a:t>
            </a:r>
            <a:r>
              <a:rPr lang="en-US" sz="1200" dirty="0"/>
              <a:t>Phi </a:t>
            </a:r>
            <a:r>
              <a:rPr lang="en-US" sz="1200" dirty="0" smtClean="0"/>
              <a:t>processor, HOTCHIP 2015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589778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MPI_THREAD_MULTIPLE implementations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766" y="2226469"/>
            <a:ext cx="2491968" cy="3263504"/>
          </a:xfrm>
        </p:spPr>
      </p:pic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Single Critical Section (CS)</a:t>
            </a:r>
          </a:p>
          <a:p>
            <a:r>
              <a:rPr lang="en-US" dirty="0" smtClean="0"/>
              <a:t>Two path to enter CS:</a:t>
            </a:r>
          </a:p>
          <a:p>
            <a:pPr lvl="1"/>
            <a:r>
              <a:rPr lang="en-US" dirty="0" smtClean="0"/>
              <a:t>From the Entry Function</a:t>
            </a:r>
          </a:p>
          <a:p>
            <a:pPr lvl="1"/>
            <a:r>
              <a:rPr lang="en-US" dirty="0" smtClean="0"/>
              <a:t>From inside the Progress Engine</a:t>
            </a:r>
          </a:p>
          <a:p>
            <a:r>
              <a:rPr lang="en-US" i="1" dirty="0" smtClean="0"/>
              <a:t>Idea: choosing a useful thread to enter the CS.</a:t>
            </a:r>
            <a:endParaRPr lang="en-US" i="1" dirty="0"/>
          </a:p>
        </p:txBody>
      </p:sp>
      <p:sp>
        <p:nvSpPr>
          <p:cNvPr id="3" name="TextBox 2"/>
          <p:cNvSpPr txBox="1"/>
          <p:nvPr/>
        </p:nvSpPr>
        <p:spPr>
          <a:xfrm>
            <a:off x="1752600" y="2852080"/>
            <a:ext cx="1191934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LOCK_HIGH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30948" y="4876800"/>
            <a:ext cx="989636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LOCK_LOW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E1D96-60AF-334E-A2EE-0A4E21EB8E04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7800" y="5791200"/>
            <a:ext cx="685800" cy="685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50901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59"/>
    </mc:Choice>
    <mc:Fallback xmlns="">
      <p:transition spd="slow" advTm="1059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Related research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MPI + User-Level Threads:</a:t>
            </a:r>
          </a:p>
          <a:p>
            <a:pPr lvl="1"/>
            <a:r>
              <a:rPr lang="en-US" i="1" dirty="0" smtClean="0"/>
              <a:t>[Lu-15], [Dang-16]</a:t>
            </a:r>
            <a:r>
              <a:rPr lang="en-US" i="1" dirty="0" smtClean="0">
                <a:sym typeface="Wingdings"/>
              </a:rPr>
              <a:t>: </a:t>
            </a:r>
          </a:p>
          <a:p>
            <a:pPr lvl="2"/>
            <a:r>
              <a:rPr lang="en-US" i="1" dirty="0" smtClean="0">
                <a:sym typeface="Wingdings"/>
              </a:rPr>
              <a:t>Yielding is cheaper in ULT</a:t>
            </a:r>
          </a:p>
          <a:p>
            <a:pPr lvl="2"/>
            <a:r>
              <a:rPr lang="en-US" i="1" dirty="0">
                <a:sym typeface="Wingdings"/>
              </a:rPr>
              <a:t>S</a:t>
            </a:r>
            <a:r>
              <a:rPr lang="en-US" i="1" dirty="0" smtClean="0">
                <a:sym typeface="Wingdings"/>
              </a:rPr>
              <a:t>chedule a ULT according to communication state</a:t>
            </a:r>
          </a:p>
          <a:p>
            <a:r>
              <a:rPr lang="en-US" dirty="0" smtClean="0">
                <a:sym typeface="Wingdings"/>
              </a:rPr>
              <a:t>MPI + Kernel threads (no oversubscription)</a:t>
            </a:r>
          </a:p>
          <a:p>
            <a:pPr lvl="1"/>
            <a:r>
              <a:rPr lang="en-US" i="1" dirty="0" smtClean="0"/>
              <a:t>[Amer-15]</a:t>
            </a:r>
          </a:p>
          <a:p>
            <a:pPr lvl="2"/>
            <a:r>
              <a:rPr lang="en-US" i="1" dirty="0" smtClean="0">
                <a:sym typeface="Wingdings"/>
              </a:rPr>
              <a:t>FIFO and prioritized Locks (CLH, P-CLH)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  <a:sym typeface="Wingdings"/>
              </a:rPr>
              <a:t>This works</a:t>
            </a:r>
            <a:br>
              <a:rPr lang="en-US" dirty="0" smtClean="0">
                <a:solidFill>
                  <a:srgbClr val="FF0000"/>
                </a:solidFill>
                <a:sym typeface="Wingdings"/>
              </a:rPr>
            </a:br>
            <a:endParaRPr lang="en-US" dirty="0" smtClean="0">
              <a:solidFill>
                <a:srgbClr val="FF0000"/>
              </a:solidFill>
              <a:sym typeface="Wingdings"/>
            </a:endParaRPr>
          </a:p>
          <a:p>
            <a:pPr marL="0" indent="0">
              <a:buNone/>
            </a:pPr>
            <a:r>
              <a:rPr lang="en-US" sz="1400" i="1" dirty="0" smtClean="0"/>
              <a:t>[Lu-15] MPI+ULT: Overlapping Communication and Computation with User-Level Threads.</a:t>
            </a:r>
          </a:p>
          <a:p>
            <a:pPr marL="0" indent="0">
              <a:buNone/>
            </a:pPr>
            <a:r>
              <a:rPr lang="en-US" sz="1400" i="1" dirty="0" smtClean="0">
                <a:sym typeface="Wingdings"/>
              </a:rPr>
              <a:t>[Amer-15] </a:t>
            </a:r>
            <a:r>
              <a:rPr lang="en-US" sz="1400" i="1" dirty="0"/>
              <a:t>MPI+Threads: Runtime contention and remedies </a:t>
            </a:r>
            <a:r>
              <a:rPr lang="en-US" sz="1400" i="1" dirty="0" smtClean="0"/>
              <a:t>.</a:t>
            </a:r>
          </a:p>
          <a:p>
            <a:pPr marL="0" indent="0">
              <a:buNone/>
            </a:pPr>
            <a:r>
              <a:rPr lang="en-US" sz="1400" i="1" dirty="0"/>
              <a:t>[Dang-16] Towards millions of communicating </a:t>
            </a:r>
            <a:r>
              <a:rPr lang="en-US" sz="1400" i="1" dirty="0" smtClean="0"/>
              <a:t>threads.</a:t>
            </a:r>
            <a:endParaRPr lang="en-US" sz="1400" i="1" dirty="0">
              <a:sym typeface="Wingdings"/>
            </a:endParaRPr>
          </a:p>
          <a:p>
            <a:endParaRPr lang="en-US" dirty="0" smtClean="0">
              <a:solidFill>
                <a:srgbClr val="FF0000"/>
              </a:solidFill>
              <a:sym typeface="Wingding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E1D96-60AF-334E-A2EE-0A4E21EB8E04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7800" y="5791200"/>
            <a:ext cx="685800" cy="685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88403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57"/>
    </mc:Choice>
    <mc:Fallback xmlns="">
      <p:transition spd="slow" advTm="4257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Performance Benchmarks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1536516"/>
            <a:ext cx="3864974" cy="3624135"/>
          </a:xfr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txBody>
          <a:bodyPr/>
          <a:lstStyle/>
          <a:p>
            <a:r>
              <a:rPr lang="en-US" dirty="0" smtClean="0"/>
              <a:t>Latency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4476291" y="1536516"/>
            <a:ext cx="4039059" cy="3624135"/>
          </a:xfr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txBody>
          <a:bodyPr/>
          <a:lstStyle/>
          <a:p>
            <a:r>
              <a:rPr lang="en-US" dirty="0" smtClean="0"/>
              <a:t>Bandwidth &amp; Message Rate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11317" y="2593977"/>
            <a:ext cx="1776549" cy="1546577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square" rtlCol="0">
            <a:spAutoFit/>
          </a:bodyPr>
          <a:lstStyle/>
          <a:p>
            <a:r>
              <a:rPr lang="en-US" sz="1350" dirty="0"/>
              <a:t>If (rank == 0)</a:t>
            </a:r>
          </a:p>
          <a:p>
            <a:r>
              <a:rPr lang="en-US" sz="1350" dirty="0"/>
              <a:t>for (</a:t>
            </a:r>
            <a:r>
              <a:rPr lang="en-US" sz="1350" dirty="0" err="1"/>
              <a:t>i</a:t>
            </a:r>
            <a:r>
              <a:rPr lang="en-US" sz="1350" dirty="0"/>
              <a:t>=0;i&lt;</a:t>
            </a:r>
            <a:r>
              <a:rPr lang="en-US" sz="1350" dirty="0" err="1"/>
              <a:t>WORK;i</a:t>
            </a:r>
            <a:r>
              <a:rPr lang="en-US" sz="1350" dirty="0"/>
              <a:t>++) </a:t>
            </a:r>
          </a:p>
          <a:p>
            <a:r>
              <a:rPr lang="en-US" sz="1350" dirty="0"/>
              <a:t>{</a:t>
            </a:r>
          </a:p>
          <a:p>
            <a:r>
              <a:rPr lang="en-US" sz="1350" dirty="0"/>
              <a:t>    </a:t>
            </a:r>
            <a:r>
              <a:rPr lang="en-US" sz="1350" dirty="0" err="1"/>
              <a:t>MPI_Send</a:t>
            </a:r>
            <a:r>
              <a:rPr lang="en-US" sz="1350" dirty="0"/>
              <a:t>(.., 1, </a:t>
            </a:r>
            <a:r>
              <a:rPr lang="en-US" sz="1350" dirty="0" err="1"/>
              <a:t>i</a:t>
            </a:r>
            <a:r>
              <a:rPr lang="en-US" sz="1350" dirty="0"/>
              <a:t>,</a:t>
            </a:r>
            <a:r>
              <a:rPr lang="is-IS" sz="1350" dirty="0"/>
              <a:t>…</a:t>
            </a:r>
            <a:r>
              <a:rPr lang="en-US" sz="1350" dirty="0"/>
              <a:t>)</a:t>
            </a:r>
          </a:p>
          <a:p>
            <a:r>
              <a:rPr lang="en-US" sz="1350" dirty="0"/>
              <a:t>    </a:t>
            </a:r>
            <a:r>
              <a:rPr lang="en-US" sz="1350" dirty="0" err="1"/>
              <a:t>MPI_Recv</a:t>
            </a:r>
            <a:r>
              <a:rPr lang="en-US" sz="1350" dirty="0"/>
              <a:t>(</a:t>
            </a:r>
            <a:r>
              <a:rPr lang="is-IS" sz="1350" dirty="0"/>
              <a:t>…, 1, i,...)</a:t>
            </a:r>
            <a:endParaRPr lang="en-US" sz="1350" dirty="0"/>
          </a:p>
          <a:p>
            <a:r>
              <a:rPr lang="en-US" sz="1350" dirty="0"/>
              <a:t>}</a:t>
            </a:r>
          </a:p>
          <a:p>
            <a:endParaRPr lang="en-US" sz="1350" dirty="0"/>
          </a:p>
        </p:txBody>
      </p:sp>
      <p:sp>
        <p:nvSpPr>
          <p:cNvPr id="7" name="TextBox 6"/>
          <p:cNvSpPr txBox="1"/>
          <p:nvPr/>
        </p:nvSpPr>
        <p:spPr>
          <a:xfrm>
            <a:off x="2387866" y="2593977"/>
            <a:ext cx="1864095" cy="1546577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square" rtlCol="0">
            <a:spAutoFit/>
          </a:bodyPr>
          <a:lstStyle/>
          <a:p>
            <a:r>
              <a:rPr lang="en-US" sz="1350" dirty="0"/>
              <a:t>If (rank == 1)</a:t>
            </a:r>
          </a:p>
          <a:p>
            <a:r>
              <a:rPr lang="en-US" sz="1350" i="1" dirty="0">
                <a:solidFill>
                  <a:srgbClr val="FF0000"/>
                </a:solidFill>
              </a:rPr>
              <a:t>#pragma </a:t>
            </a:r>
            <a:r>
              <a:rPr lang="en-US" sz="1350" i="1" dirty="0" err="1">
                <a:solidFill>
                  <a:srgbClr val="FF0000"/>
                </a:solidFill>
              </a:rPr>
              <a:t>omp</a:t>
            </a:r>
            <a:r>
              <a:rPr lang="en-US" sz="1350" i="1" dirty="0">
                <a:solidFill>
                  <a:srgbClr val="FF0000"/>
                </a:solidFill>
              </a:rPr>
              <a:t> </a:t>
            </a:r>
            <a:r>
              <a:rPr lang="en-US" sz="1350" i="1" dirty="0" smtClean="0">
                <a:solidFill>
                  <a:srgbClr val="FF0000"/>
                </a:solidFill>
              </a:rPr>
              <a:t>parallel </a:t>
            </a:r>
            <a:endParaRPr lang="en-US" sz="1350" i="1" dirty="0">
              <a:solidFill>
                <a:srgbClr val="FF0000"/>
              </a:solidFill>
            </a:endParaRPr>
          </a:p>
          <a:p>
            <a:r>
              <a:rPr lang="en-US" sz="1350" dirty="0"/>
              <a:t>for (</a:t>
            </a:r>
            <a:r>
              <a:rPr lang="en-US" sz="1350" dirty="0" err="1"/>
              <a:t>i</a:t>
            </a:r>
            <a:r>
              <a:rPr lang="en-US" sz="1350" dirty="0"/>
              <a:t>=</a:t>
            </a:r>
            <a:r>
              <a:rPr lang="en-US" sz="1350" dirty="0" err="1"/>
              <a:t>td;i</a:t>
            </a:r>
            <a:r>
              <a:rPr lang="en-US" sz="1350" dirty="0"/>
              <a:t>&lt;</a:t>
            </a:r>
            <a:r>
              <a:rPr lang="en-US" sz="1350" dirty="0" err="1"/>
              <a:t>WORK;i</a:t>
            </a:r>
            <a:r>
              <a:rPr lang="en-US" sz="1350" dirty="0"/>
              <a:t>+=</a:t>
            </a:r>
            <a:r>
              <a:rPr lang="en-US" sz="1350" dirty="0" err="1"/>
              <a:t>nt</a:t>
            </a:r>
            <a:r>
              <a:rPr lang="en-US" sz="1350" dirty="0"/>
              <a:t>) {</a:t>
            </a:r>
          </a:p>
          <a:p>
            <a:r>
              <a:rPr lang="en-US" sz="1350" dirty="0"/>
              <a:t>    </a:t>
            </a:r>
            <a:r>
              <a:rPr lang="en-US" sz="1350" dirty="0" err="1"/>
              <a:t>MPI_Recv</a:t>
            </a:r>
            <a:r>
              <a:rPr lang="en-US" sz="1350" dirty="0"/>
              <a:t>(</a:t>
            </a:r>
            <a:r>
              <a:rPr lang="is-IS" sz="1350" dirty="0"/>
              <a:t>…, 0, i...)</a:t>
            </a:r>
            <a:endParaRPr lang="en-US" sz="1350" dirty="0"/>
          </a:p>
          <a:p>
            <a:r>
              <a:rPr lang="en-US" sz="1350" dirty="0"/>
              <a:t>    </a:t>
            </a:r>
            <a:r>
              <a:rPr lang="en-US" sz="1350" dirty="0" err="1"/>
              <a:t>MPI_Send</a:t>
            </a:r>
            <a:r>
              <a:rPr lang="en-US" sz="1350" dirty="0"/>
              <a:t>(</a:t>
            </a:r>
            <a:r>
              <a:rPr lang="is-IS" sz="1350" dirty="0"/>
              <a:t>…, 0, i...)</a:t>
            </a:r>
            <a:endParaRPr lang="en-US" sz="1350" dirty="0"/>
          </a:p>
          <a:p>
            <a:r>
              <a:rPr lang="en-US" sz="1350" dirty="0"/>
              <a:t>}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640580" y="2595479"/>
            <a:ext cx="1931670" cy="1962076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square" rtlCol="0">
            <a:spAutoFit/>
          </a:bodyPr>
          <a:lstStyle/>
          <a:p>
            <a:r>
              <a:rPr lang="en-US" sz="1350" dirty="0"/>
              <a:t>If (rank == 0)</a:t>
            </a:r>
          </a:p>
          <a:p>
            <a:r>
              <a:rPr lang="en-US" sz="1350" i="1" dirty="0">
                <a:solidFill>
                  <a:srgbClr val="FF0000"/>
                </a:solidFill>
              </a:rPr>
              <a:t>#pragma </a:t>
            </a:r>
            <a:r>
              <a:rPr lang="en-US" sz="1350" i="1" dirty="0" err="1">
                <a:solidFill>
                  <a:srgbClr val="FF0000"/>
                </a:solidFill>
              </a:rPr>
              <a:t>omp</a:t>
            </a:r>
            <a:r>
              <a:rPr lang="en-US" sz="1350" i="1" dirty="0">
                <a:solidFill>
                  <a:srgbClr val="FF0000"/>
                </a:solidFill>
              </a:rPr>
              <a:t> parallel</a:t>
            </a:r>
          </a:p>
          <a:p>
            <a:r>
              <a:rPr lang="en-US" sz="1350" dirty="0"/>
              <a:t>for (</a:t>
            </a:r>
            <a:r>
              <a:rPr lang="en-US" sz="1350" dirty="0" err="1"/>
              <a:t>i</a:t>
            </a:r>
            <a:r>
              <a:rPr lang="en-US" sz="1350" dirty="0"/>
              <a:t>=</a:t>
            </a:r>
            <a:r>
              <a:rPr lang="en-US" sz="1350" dirty="0" err="1"/>
              <a:t>tid;i</a:t>
            </a:r>
            <a:r>
              <a:rPr lang="en-US" sz="1350" dirty="0"/>
              <a:t>&lt;</a:t>
            </a:r>
            <a:r>
              <a:rPr lang="en-US" sz="1350" dirty="0" err="1"/>
              <a:t>WORK;i</a:t>
            </a:r>
            <a:r>
              <a:rPr lang="en-US" sz="1350" dirty="0"/>
              <a:t>+=</a:t>
            </a:r>
            <a:r>
              <a:rPr lang="en-US" sz="1350" dirty="0" err="1"/>
              <a:t>nt</a:t>
            </a:r>
            <a:r>
              <a:rPr lang="en-US" sz="1350" dirty="0"/>
              <a:t>) </a:t>
            </a:r>
          </a:p>
          <a:p>
            <a:r>
              <a:rPr lang="en-US" sz="1350" dirty="0"/>
              <a:t>{</a:t>
            </a:r>
          </a:p>
          <a:p>
            <a:r>
              <a:rPr lang="en-US" sz="1350" dirty="0"/>
              <a:t>   for (j=0;j&lt;</a:t>
            </a:r>
            <a:r>
              <a:rPr lang="en-US" sz="1350" dirty="0" err="1"/>
              <a:t>WIN;j</a:t>
            </a:r>
            <a:r>
              <a:rPr lang="en-US" sz="1350" dirty="0"/>
              <a:t>++)</a:t>
            </a:r>
          </a:p>
          <a:p>
            <a:r>
              <a:rPr lang="en-US" sz="1350" dirty="0"/>
              <a:t>      </a:t>
            </a:r>
            <a:r>
              <a:rPr lang="en-US" sz="1350" dirty="0" err="1"/>
              <a:t>MPI_Isend</a:t>
            </a:r>
            <a:r>
              <a:rPr lang="en-US" sz="1350" dirty="0"/>
              <a:t>(.., 1,</a:t>
            </a:r>
            <a:r>
              <a:rPr lang="is-IS" sz="1350" dirty="0"/>
              <a:t>…</a:t>
            </a:r>
            <a:r>
              <a:rPr lang="en-US" sz="1350" dirty="0"/>
              <a:t>)</a:t>
            </a:r>
          </a:p>
          <a:p>
            <a:r>
              <a:rPr lang="en-US" sz="1350" dirty="0"/>
              <a:t>   </a:t>
            </a:r>
            <a:r>
              <a:rPr lang="en-US" sz="1350" dirty="0" err="1"/>
              <a:t>MPI_Waitall</a:t>
            </a:r>
            <a:r>
              <a:rPr lang="en-US" sz="1350" dirty="0"/>
              <a:t>(WIN</a:t>
            </a:r>
            <a:r>
              <a:rPr lang="en-US" sz="1350" dirty="0" smtClean="0"/>
              <a:t>..)</a:t>
            </a:r>
          </a:p>
          <a:p>
            <a:r>
              <a:rPr lang="en-US" sz="1350" dirty="0"/>
              <a:t> </a:t>
            </a:r>
            <a:r>
              <a:rPr lang="en-US" sz="1350" dirty="0" smtClean="0"/>
              <a:t>  </a:t>
            </a:r>
            <a:r>
              <a:rPr lang="en-US" sz="1350" dirty="0" err="1" smtClean="0"/>
              <a:t>MPI_Recv</a:t>
            </a:r>
            <a:r>
              <a:rPr lang="en-US" sz="1350" dirty="0" smtClean="0"/>
              <a:t>(..1..)</a:t>
            </a:r>
            <a:endParaRPr lang="en-US" sz="1350" dirty="0"/>
          </a:p>
          <a:p>
            <a:r>
              <a:rPr lang="en-US" sz="1350" dirty="0"/>
              <a:t>}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560821" y="2593977"/>
            <a:ext cx="1846762" cy="1962076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txBody>
          <a:bodyPr wrap="square" rtlCol="0">
            <a:spAutoFit/>
          </a:bodyPr>
          <a:lstStyle/>
          <a:p>
            <a:r>
              <a:rPr lang="en-US" sz="1350" dirty="0"/>
              <a:t>If (rank == 1)</a:t>
            </a:r>
          </a:p>
          <a:p>
            <a:r>
              <a:rPr lang="en-US" sz="1350" i="1" dirty="0">
                <a:solidFill>
                  <a:srgbClr val="FF0000"/>
                </a:solidFill>
              </a:rPr>
              <a:t>#pragma </a:t>
            </a:r>
            <a:r>
              <a:rPr lang="en-US" sz="1350" i="1" dirty="0" err="1">
                <a:solidFill>
                  <a:srgbClr val="FF0000"/>
                </a:solidFill>
              </a:rPr>
              <a:t>omp</a:t>
            </a:r>
            <a:r>
              <a:rPr lang="en-US" sz="1350" i="1" dirty="0">
                <a:solidFill>
                  <a:srgbClr val="FF0000"/>
                </a:solidFill>
              </a:rPr>
              <a:t> </a:t>
            </a:r>
            <a:r>
              <a:rPr lang="en-US" sz="1350" i="1" dirty="0" smtClean="0">
                <a:solidFill>
                  <a:srgbClr val="FF0000"/>
                </a:solidFill>
              </a:rPr>
              <a:t>parallel </a:t>
            </a:r>
            <a:endParaRPr lang="en-US" sz="1350" i="1" dirty="0">
              <a:solidFill>
                <a:srgbClr val="FF0000"/>
              </a:solidFill>
            </a:endParaRPr>
          </a:p>
          <a:p>
            <a:r>
              <a:rPr lang="en-US" sz="1350" dirty="0"/>
              <a:t>for (</a:t>
            </a:r>
            <a:r>
              <a:rPr lang="en-US" sz="1350" dirty="0" err="1"/>
              <a:t>i</a:t>
            </a:r>
            <a:r>
              <a:rPr lang="en-US" sz="1350" dirty="0"/>
              <a:t>=</a:t>
            </a:r>
            <a:r>
              <a:rPr lang="en-US" sz="1350" dirty="0" err="1"/>
              <a:t>td;i</a:t>
            </a:r>
            <a:r>
              <a:rPr lang="en-US" sz="1350" dirty="0"/>
              <a:t>&lt;</a:t>
            </a:r>
            <a:r>
              <a:rPr lang="en-US" sz="1350" dirty="0" err="1"/>
              <a:t>WORK;i</a:t>
            </a:r>
            <a:r>
              <a:rPr lang="en-US" sz="1350" dirty="0"/>
              <a:t>+=</a:t>
            </a:r>
            <a:r>
              <a:rPr lang="en-US" sz="1350" dirty="0" err="1"/>
              <a:t>nt</a:t>
            </a:r>
            <a:r>
              <a:rPr lang="en-US" sz="1350" dirty="0"/>
              <a:t>) </a:t>
            </a:r>
            <a:endParaRPr lang="en-US" sz="1350" dirty="0" smtClean="0"/>
          </a:p>
          <a:p>
            <a:r>
              <a:rPr lang="en-US" sz="1350" dirty="0" smtClean="0"/>
              <a:t>{</a:t>
            </a:r>
            <a:endParaRPr lang="en-US" sz="1350" dirty="0"/>
          </a:p>
          <a:p>
            <a:r>
              <a:rPr lang="en-US" sz="1350" dirty="0"/>
              <a:t>   for (j=0;j&lt;</a:t>
            </a:r>
            <a:r>
              <a:rPr lang="en-US" sz="1350" dirty="0" err="1"/>
              <a:t>WIN;j</a:t>
            </a:r>
            <a:r>
              <a:rPr lang="en-US" sz="1350" dirty="0"/>
              <a:t>++)</a:t>
            </a:r>
          </a:p>
          <a:p>
            <a:r>
              <a:rPr lang="en-US" sz="1350" dirty="0"/>
              <a:t>      </a:t>
            </a:r>
            <a:r>
              <a:rPr lang="en-US" sz="1350" dirty="0" err="1"/>
              <a:t>MPI_Irecv</a:t>
            </a:r>
            <a:r>
              <a:rPr lang="en-US" sz="1350" dirty="0"/>
              <a:t>(.., 0</a:t>
            </a:r>
            <a:r>
              <a:rPr lang="en-US" sz="1350" dirty="0" smtClean="0"/>
              <a:t>,</a:t>
            </a:r>
            <a:r>
              <a:rPr lang="is-IS" sz="1350" dirty="0"/>
              <a:t>…</a:t>
            </a:r>
            <a:r>
              <a:rPr lang="en-US" sz="1350" dirty="0"/>
              <a:t>)</a:t>
            </a:r>
          </a:p>
          <a:p>
            <a:r>
              <a:rPr lang="en-US" sz="1350" dirty="0"/>
              <a:t>   </a:t>
            </a:r>
            <a:r>
              <a:rPr lang="en-US" sz="1350" dirty="0" err="1"/>
              <a:t>MPI_Waitall</a:t>
            </a:r>
            <a:r>
              <a:rPr lang="en-US" sz="1350" dirty="0"/>
              <a:t>(WIN</a:t>
            </a:r>
            <a:r>
              <a:rPr lang="en-US" sz="1350" dirty="0" smtClean="0"/>
              <a:t>..)</a:t>
            </a:r>
          </a:p>
          <a:p>
            <a:r>
              <a:rPr lang="en-US" sz="1350" dirty="0"/>
              <a:t> </a:t>
            </a:r>
            <a:r>
              <a:rPr lang="en-US" sz="1350" dirty="0" smtClean="0"/>
              <a:t>  </a:t>
            </a:r>
            <a:r>
              <a:rPr lang="en-US" sz="1350" dirty="0" err="1" smtClean="0"/>
              <a:t>MPI_Send</a:t>
            </a:r>
            <a:r>
              <a:rPr lang="en-US" sz="1350" dirty="0" smtClean="0"/>
              <a:t>(..0..)</a:t>
            </a:r>
            <a:endParaRPr lang="en-US" sz="1350" dirty="0"/>
          </a:p>
          <a:p>
            <a:r>
              <a:rPr lang="en-US" sz="1350" dirty="0" smtClean="0"/>
              <a:t>}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885950" y="5279529"/>
            <a:ext cx="573405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/>
              <a:t>Ideally, performance must remain similar to single-threaded program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E1D96-60AF-334E-A2EE-0A4E21EB8E04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7800" y="5791200"/>
            <a:ext cx="685800" cy="685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8506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5005"/>
    </mc:Choice>
    <mc:Fallback xmlns="">
      <p:transition spd="slow" advTm="105005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 Platform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2226469"/>
            <a:ext cx="3886200" cy="2421731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Benchmarks:</a:t>
            </a:r>
          </a:p>
          <a:p>
            <a:pPr lvl="1"/>
            <a:r>
              <a:rPr lang="en-US" dirty="0"/>
              <a:t>Haswell-EP </a:t>
            </a:r>
            <a:r>
              <a:rPr lang="en-US" dirty="0" smtClean="0"/>
              <a:t>E5-2699v3: </a:t>
            </a:r>
          </a:p>
          <a:p>
            <a:pPr lvl="2"/>
            <a:r>
              <a:rPr lang="en-US" b="1" dirty="0" smtClean="0"/>
              <a:t>36 cores in 4 NUMA nodes</a:t>
            </a:r>
            <a:endParaRPr lang="en-US" b="1" dirty="0"/>
          </a:p>
          <a:p>
            <a:pPr lvl="1"/>
            <a:r>
              <a:rPr lang="en-US" dirty="0" smtClean="0"/>
              <a:t>FDR </a:t>
            </a:r>
            <a:r>
              <a:rPr lang="en-US" dirty="0" err="1" smtClean="0"/>
              <a:t>Mellanox</a:t>
            </a:r>
            <a:endParaRPr lang="en-US" dirty="0" smtClean="0"/>
          </a:p>
          <a:p>
            <a:pPr lvl="1"/>
            <a:r>
              <a:rPr lang="en-US" dirty="0" smtClean="0"/>
              <a:t>MPICH 3.2</a:t>
            </a:r>
          </a:p>
          <a:p>
            <a:pPr lvl="1"/>
            <a:r>
              <a:rPr lang="en-US" dirty="0" smtClean="0"/>
              <a:t>Intel Compiler 16.0.3 (-O3)</a:t>
            </a:r>
          </a:p>
          <a:p>
            <a:pPr lvl="1"/>
            <a:r>
              <a:rPr lang="en-US" dirty="0" smtClean="0"/>
              <a:t>MXM HPCX 1.6.392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2226469"/>
            <a:ext cx="3886200" cy="2421731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Application:</a:t>
            </a:r>
          </a:p>
          <a:p>
            <a:pPr lvl="1"/>
            <a:r>
              <a:rPr lang="en-US" dirty="0" smtClean="0"/>
              <a:t>Xeon </a:t>
            </a:r>
            <a:r>
              <a:rPr lang="en-US" dirty="0"/>
              <a:t>E5 processors</a:t>
            </a:r>
            <a:endParaRPr lang="en-US" dirty="0" smtClean="0"/>
          </a:p>
          <a:p>
            <a:pPr lvl="2"/>
            <a:r>
              <a:rPr lang="en-US" b="1" dirty="0" smtClean="0"/>
              <a:t>16 cores in 2 NUMA nodes</a:t>
            </a:r>
          </a:p>
          <a:p>
            <a:pPr lvl="1"/>
            <a:r>
              <a:rPr lang="en-US" dirty="0" smtClean="0"/>
              <a:t>FDR Mellanox</a:t>
            </a:r>
          </a:p>
          <a:p>
            <a:pPr lvl="1"/>
            <a:r>
              <a:rPr lang="en-US" dirty="0" smtClean="0"/>
              <a:t>MPICH 3.2</a:t>
            </a:r>
          </a:p>
          <a:p>
            <a:pPr lvl="1"/>
            <a:r>
              <a:rPr lang="en-US" dirty="0" smtClean="0"/>
              <a:t>Intel Compiler 15.0.2 (-O3)</a:t>
            </a:r>
          </a:p>
          <a:p>
            <a:pPr lvl="1"/>
            <a:r>
              <a:rPr lang="en-US" dirty="0" smtClean="0"/>
              <a:t>MXM HPCX </a:t>
            </a:r>
            <a:r>
              <a:rPr lang="hr-HR" dirty="0" smtClean="0"/>
              <a:t>1.6.392</a:t>
            </a:r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00" y="5791200"/>
            <a:ext cx="685800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825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461"/>
    </mc:Choice>
    <mc:Fallback xmlns="">
      <p:transition spd="slow" advTm="20461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Initial performance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E1D96-60AF-334E-A2EE-0A4E21EB8E04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00" y="5791200"/>
            <a:ext cx="685800" cy="685800"/>
          </a:xfrm>
          <a:prstGeom prst="rect">
            <a:avLst/>
          </a:prstGeom>
        </p:spPr>
      </p:pic>
      <p:graphicFrame>
        <p:nvGraphicFramePr>
          <p:cNvPr id="9" name="Chart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12680719"/>
              </p:ext>
            </p:extLst>
          </p:nvPr>
        </p:nvGraphicFramePr>
        <p:xfrm>
          <a:off x="838200" y="1439409"/>
          <a:ext cx="3429472" cy="221819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0" name="Chart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5024898"/>
              </p:ext>
            </p:extLst>
          </p:nvPr>
        </p:nvGraphicFramePr>
        <p:xfrm>
          <a:off x="4836469" y="1398044"/>
          <a:ext cx="3433461" cy="21736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1" name="Chart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70709572"/>
              </p:ext>
            </p:extLst>
          </p:nvPr>
        </p:nvGraphicFramePr>
        <p:xfrm>
          <a:off x="4818831" y="3657600"/>
          <a:ext cx="3451099" cy="2133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838200" y="3810000"/>
            <a:ext cx="342947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Performance degrades for all benchmarks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FIFO locks (P-CLH, CLH) improves over Pthread </a:t>
            </a:r>
            <a:r>
              <a:rPr lang="en-US" dirty="0" err="1" smtClean="0"/>
              <a:t>mutex</a:t>
            </a:r>
            <a:r>
              <a:rPr lang="en-US" dirty="0" smtClean="0"/>
              <a:t> (MTX) in most cases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None comes close to ideal</a:t>
            </a:r>
          </a:p>
        </p:txBody>
      </p:sp>
    </p:spTree>
    <p:extLst>
      <p:ext uri="{BB962C8B-B14F-4D97-AF65-F5344CB8AC3E}">
        <p14:creationId xmlns:p14="http://schemas.microsoft.com/office/powerpoint/2010/main" val="1202321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Latency issues: wasted time in critical section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323638164"/>
              </p:ext>
            </p:extLst>
          </p:nvPr>
        </p:nvGraphicFramePr>
        <p:xfrm>
          <a:off x="533400" y="1676400"/>
          <a:ext cx="3886200" cy="32635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Content Placeholder 7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603523075"/>
              </p:ext>
            </p:extLst>
          </p:nvPr>
        </p:nvGraphicFramePr>
        <p:xfrm>
          <a:off x="4800600" y="1701521"/>
          <a:ext cx="3886200" cy="32635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7800" y="5791200"/>
            <a:ext cx="685800" cy="6858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09600" y="5075881"/>
            <a:ext cx="3733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FIFO locks and </a:t>
            </a:r>
            <a:r>
              <a:rPr lang="en-US" smtClean="0"/>
              <a:t>prioritization has </a:t>
            </a:r>
            <a:r>
              <a:rPr lang="en-US" dirty="0" smtClean="0"/>
              <a:t>much </a:t>
            </a:r>
            <a:r>
              <a:rPr lang="en-US" smtClean="0"/>
              <a:t>waste in the </a:t>
            </a:r>
            <a:r>
              <a:rPr lang="en-US" dirty="0" smtClean="0"/>
              <a:t>critical section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5005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083"/>
    </mc:Choice>
    <mc:Fallback xmlns="">
      <p:transition spd="slow" advTm="64083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1.7|1.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0.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1|7|5.9|23.5|3.6|38.8|13|9.1|6.4|17.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8|23|43.5|22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3|41.1|25.8|13.9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9.8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8.1|18.6|14.5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Yu Gothic Light"/>
      <a:font script="Hang" typeface="맑은 고딕"/>
      <a:font script="Hans" typeface="DengXian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Yu Gothic"/>
      <a:font script="Hang" typeface="맑은 고딕"/>
      <a:font script="Hans" typeface="DengXian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Yu Gothic Light"/>
      <a:font script="Hang" typeface="맑은 고딕"/>
      <a:font script="Hans" typeface="DengXian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Yu Gothic"/>
      <a:font script="Hang" typeface="맑은 고딕"/>
      <a:font script="Hans" typeface="DengXian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Yu Gothic Light"/>
      <a:font script="Hang" typeface="맑은 고딕"/>
      <a:font script="Hans" typeface="DengXian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Yu Gothic"/>
      <a:font script="Hang" typeface="맑은 고딕"/>
      <a:font script="Hans" typeface="DengXian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Yu Gothic Light"/>
      <a:font script="Hang" typeface="맑은 고딕"/>
      <a:font script="Hans" typeface="DengXian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Yu Gothic"/>
      <a:font script="Hang" typeface="맑은 고딕"/>
      <a:font script="Hans" typeface="DengXian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Yu Gothic Light"/>
      <a:font script="Hang" typeface="맑은 고딕"/>
      <a:font script="Hans" typeface="DengXian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Yu Gothic"/>
      <a:font script="Hang" typeface="맑은 고딕"/>
      <a:font script="Hans" typeface="DengXian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Yu Gothic Light"/>
      <a:font script="Hang" typeface="맑은 고딕"/>
      <a:font script="Hans" typeface="DengXian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Yu Gothic"/>
      <a:font script="Hang" typeface="맑은 고딕"/>
      <a:font script="Hans" typeface="DengXian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1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Yu Gothic Light"/>
      <a:font script="Hang" typeface="맑은 고딕"/>
      <a:font script="Hans" typeface="DengXian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Yu Gothic"/>
      <a:font script="Hang" typeface="맑은 고딕"/>
      <a:font script="Hans" typeface="DengXian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Yu Gothic Light"/>
      <a:font script="Hang" typeface="맑은 고딕"/>
      <a:font script="Hans" typeface="DengXian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Yu Gothic"/>
      <a:font script="Hang" typeface="맑은 고딕"/>
      <a:font script="Hans" typeface="DengXian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Yu Gothic Light"/>
      <a:font script="Hang" typeface="맑은 고딕"/>
      <a:font script="Hans" typeface="DengXian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Yu Gothic"/>
      <a:font script="Hang" typeface="맑은 고딕"/>
      <a:font script="Hans" typeface="DengXian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Yu Gothic Light"/>
      <a:font script="Hang" typeface="맑은 고딕"/>
      <a:font script="Hans" typeface="DengXian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Yu Gothic"/>
      <a:font script="Hang" typeface="맑은 고딕"/>
      <a:font script="Hans" typeface="DengXian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Yu Gothic Light"/>
      <a:font script="Hang" typeface="맑은 고딕"/>
      <a:font script="Hans" typeface="DengXian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Yu Gothic"/>
      <a:font script="Hang" typeface="맑은 고딕"/>
      <a:font script="Hans" typeface="DengXian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Yu Gothic Light"/>
      <a:font script="Hang" typeface="맑은 고딕"/>
      <a:font script="Hans" typeface="DengXian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Yu Gothic"/>
      <a:font script="Hang" typeface="맑은 고딕"/>
      <a:font script="Hans" typeface="DengXian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Yu Gothic Light"/>
      <a:font script="Hang" typeface="맑은 고딕"/>
      <a:font script="Hans" typeface="DengXian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Yu Gothic"/>
      <a:font script="Hang" typeface="맑은 고딕"/>
      <a:font script="Hans" typeface="DengXian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Yu Gothic Light"/>
      <a:font script="Hang" typeface="맑은 고딕"/>
      <a:font script="Hans" typeface="DengXian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Yu Gothic"/>
      <a:font script="Hang" typeface="맑은 고딕"/>
      <a:font script="Hans" typeface="DengXian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1820</TotalTime>
  <Words>1446</Words>
  <Application>Microsoft Macintosh PowerPoint</Application>
  <PresentationFormat>On-screen Show (4:3)</PresentationFormat>
  <Paragraphs>350</Paragraphs>
  <Slides>27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Calibri</vt:lpstr>
      <vt:lpstr>Georgia</vt:lpstr>
      <vt:lpstr>Wingdings</vt:lpstr>
      <vt:lpstr>Arial</vt:lpstr>
      <vt:lpstr>Office Theme</vt:lpstr>
      <vt:lpstr>Advanced Thread Synchronization for Multithreaded MPI Implementations </vt:lpstr>
      <vt:lpstr>Overview</vt:lpstr>
      <vt:lpstr>Motivation</vt:lpstr>
      <vt:lpstr>MPI_THREAD_MULTIPLE implementations</vt:lpstr>
      <vt:lpstr>Related research</vt:lpstr>
      <vt:lpstr>Performance Benchmarks</vt:lpstr>
      <vt:lpstr>Experiment Platform</vt:lpstr>
      <vt:lpstr>Initial performance</vt:lpstr>
      <vt:lpstr>Latency issues: wasted time in critical section</vt:lpstr>
      <vt:lpstr>What happens ?</vt:lpstr>
      <vt:lpstr>Solution: Work-driven activation</vt:lpstr>
      <vt:lpstr>Solution: Work-driven activation</vt:lpstr>
      <vt:lpstr>Solution: Work-driven activation</vt:lpstr>
      <vt:lpstr>Solution: Work-driven activation</vt:lpstr>
      <vt:lpstr>Implementation:  User-Level Condition Signal (UCS)</vt:lpstr>
      <vt:lpstr>Result: Latency</vt:lpstr>
      <vt:lpstr>Bandwidth and Message Rate</vt:lpstr>
      <vt:lpstr>What happens ?</vt:lpstr>
      <vt:lpstr>Solution: Bias synchronization</vt:lpstr>
      <vt:lpstr>Unbounded Bias Lock (CLHub)</vt:lpstr>
      <vt:lpstr>Result: Message rate</vt:lpstr>
      <vt:lpstr>Application benchmark</vt:lpstr>
      <vt:lpstr>Graph500</vt:lpstr>
      <vt:lpstr>HPCCG</vt:lpstr>
      <vt:lpstr>Conclusion</vt:lpstr>
      <vt:lpstr>Thank you for you attention</vt:lpstr>
      <vt:lpstr>Backup Slide – Cache misses</vt:lpstr>
    </vt:vector>
  </TitlesOfParts>
  <Company>University of Illinois</Company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Claire Napier</dc:creator>
  <cp:lastModifiedBy>Microsoft Office User</cp:lastModifiedBy>
  <cp:revision>185</cp:revision>
  <cp:lastPrinted>2017-05-15T12:25:15Z</cp:lastPrinted>
  <dcterms:created xsi:type="dcterms:W3CDTF">2009-09-14T01:06:34Z</dcterms:created>
  <dcterms:modified xsi:type="dcterms:W3CDTF">2017-05-15T14:23:01Z</dcterms:modified>
</cp:coreProperties>
</file>

<file path=docProps/thumbnail.jpeg>
</file>